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59" r:id="rId4"/>
    <p:sldId id="258" r:id="rId5"/>
    <p:sldId id="260" r:id="rId6"/>
    <p:sldId id="265" r:id="rId7"/>
    <p:sldId id="261" r:id="rId8"/>
    <p:sldId id="277" r:id="rId9"/>
    <p:sldId id="262" r:id="rId10"/>
    <p:sldId id="270" r:id="rId11"/>
    <p:sldId id="263" r:id="rId12"/>
    <p:sldId id="271" r:id="rId13"/>
    <p:sldId id="268" r:id="rId14"/>
    <p:sldId id="272" r:id="rId15"/>
    <p:sldId id="267" r:id="rId16"/>
    <p:sldId id="278" r:id="rId17"/>
    <p:sldId id="279" r:id="rId18"/>
    <p:sldId id="273" r:id="rId19"/>
    <p:sldId id="274" r:id="rId20"/>
    <p:sldId id="275" r:id="rId21"/>
    <p:sldId id="269" r:id="rId22"/>
    <p:sldId id="280" r:id="rId23"/>
    <p:sldId id="281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96F6E-A8F7-4346-9FAD-3F5EB0F6A519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B902A-60F8-4D7C-8288-92BD64A5F9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29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B902A-60F8-4D7C-8288-92BD64A5F97F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0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35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662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2217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640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760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3989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808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0525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03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361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268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710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960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0424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772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941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056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4769DA1-7D09-4830-B1E9-FF90C9C086D1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57CA62E-638B-4EF7-9E21-AEF08206A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921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irn.moe.edu.tw/WebContent/index.aspx?sid=1186&amp;mid=1173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2752" y="876808"/>
            <a:ext cx="7738872" cy="5277104"/>
          </a:xfrm>
        </p:spPr>
        <p:txBody>
          <a:bodyPr>
            <a:noAutofit/>
          </a:bodyPr>
          <a:lstStyle/>
          <a:p>
            <a:pPr algn="ctr"/>
            <a:r>
              <a:rPr lang="zh-TW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推動閱讀教學自主學習課程</a:t>
            </a:r>
            <a:endParaRPr lang="en-US" altLang="zh-TW" sz="9600" dirty="0">
              <a:solidFill>
                <a:schemeClr val="accent4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r="1151" b="2355"/>
          <a:stretch/>
        </p:blipFill>
        <p:spPr>
          <a:xfrm>
            <a:off x="8486402" y="2601246"/>
            <a:ext cx="2843014" cy="313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54" y="527943"/>
            <a:ext cx="10281158" cy="578315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582593" y="336670"/>
            <a:ext cx="1542410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KWL</a:t>
            </a:r>
          </a:p>
          <a:p>
            <a:pPr algn="ctr"/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學</a:t>
            </a:r>
            <a:endParaRPr lang="en-US" altLang="zh-TW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習</a:t>
            </a:r>
            <a:endParaRPr lang="en-US" altLang="zh-TW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主</a:t>
            </a:r>
            <a:endParaRPr lang="en-US" altLang="zh-TW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題</a:t>
            </a:r>
            <a:endParaRPr lang="en-US" altLang="zh-TW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閱</a:t>
            </a:r>
            <a:endParaRPr lang="en-US" altLang="zh-TW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讀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1206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467360"/>
            <a:ext cx="8761413" cy="1371600"/>
          </a:xfrm>
        </p:spPr>
        <p:txBody>
          <a:bodyPr/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策略 心智圖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5892800" y="2816860"/>
            <a:ext cx="6207871" cy="3416300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學習摘要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歸類整理資訊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開發右腦記憶途徑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推手推薦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內容版面配置區 7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6998" t="28025" r="25023" b="12375"/>
          <a:stretch/>
        </p:blipFill>
        <p:spPr bwMode="auto">
          <a:xfrm>
            <a:off x="294640" y="2426970"/>
            <a:ext cx="5709920" cy="3972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24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7583"/>
          <a:stretch/>
        </p:blipFill>
        <p:spPr>
          <a:xfrm>
            <a:off x="1030590" y="375920"/>
            <a:ext cx="4618370" cy="59457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76" y="375920"/>
            <a:ext cx="3969584" cy="59457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13187" y="1111103"/>
            <a:ext cx="877163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科</a:t>
            </a:r>
            <a:endParaRPr lang="en-US" altLang="zh-TW" sz="54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普</a:t>
            </a:r>
            <a:endParaRPr lang="en-US" altLang="zh-TW" sz="54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力</a:t>
            </a:r>
            <a:endParaRPr lang="en-US" altLang="zh-TW" sz="54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大</a:t>
            </a:r>
            <a:endParaRPr lang="en-US" altLang="zh-TW" sz="54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賽</a:t>
            </a:r>
            <a:endParaRPr lang="zh-TW" alt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0968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57" y="384048"/>
            <a:ext cx="9229802" cy="58247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88808" y="1202543"/>
            <a:ext cx="3019015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BIG</a:t>
            </a:r>
          </a:p>
          <a:p>
            <a:pPr algn="ctr"/>
            <a:r>
              <a:rPr lang="en-US" altLang="zh-TW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SIX</a:t>
            </a:r>
            <a:br>
              <a:rPr lang="en-US" altLang="zh-TW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</a:br>
            <a:r>
              <a:rPr lang="zh-TW" alt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運用</a:t>
            </a:r>
            <a:endParaRPr lang="en-US" altLang="zh-TW" sz="54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zh-TW" alt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學生</a:t>
            </a:r>
            <a:r>
              <a:rPr lang="zh-TW" alt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自主學習</a:t>
            </a:r>
            <a:endParaRPr lang="en-US" altLang="zh-TW" sz="54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zh-TW" alt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特</a:t>
            </a:r>
            <a:r>
              <a:rPr lang="zh-TW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展</a:t>
            </a:r>
          </a:p>
        </p:txBody>
      </p:sp>
    </p:spTree>
    <p:extLst>
      <p:ext uri="{BB962C8B-B14F-4D97-AF65-F5344CB8AC3E}">
        <p14:creationId xmlns:p14="http://schemas.microsoft.com/office/powerpoint/2010/main" val="13755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11" y="1294684"/>
            <a:ext cx="11164016" cy="472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885715" y="1268307"/>
            <a:ext cx="1409965" cy="4748590"/>
          </a:xfrm>
        </p:spPr>
        <p:txBody>
          <a:bodyPr/>
          <a:lstStyle/>
          <a:p>
            <a:r>
              <a:rPr lang="zh-TW" altLang="en-US" dirty="0" smtClean="0"/>
              <a:t>學生</a:t>
            </a:r>
            <a:r>
              <a:rPr lang="en-US" altLang="zh-TW" dirty="0" smtClean="0"/>
              <a:t>SDGs</a:t>
            </a:r>
            <a:r>
              <a:rPr lang="zh-TW" altLang="en-US" dirty="0" smtClean="0"/>
              <a:t>主題</a:t>
            </a:r>
            <a:r>
              <a:rPr lang="zh-TW" altLang="en-US" dirty="0"/>
              <a:t>特</a:t>
            </a:r>
            <a:r>
              <a:rPr lang="zh-TW" altLang="en-US" dirty="0" smtClean="0"/>
              <a:t>展</a:t>
            </a:r>
            <a:r>
              <a:rPr lang="en-US" altLang="zh-TW" dirty="0" smtClean="0"/>
              <a:t>—</a:t>
            </a:r>
            <a:br>
              <a:rPr lang="en-US" altLang="zh-TW" dirty="0" smtClean="0"/>
            </a:br>
            <a:r>
              <a:rPr lang="zh-TW" altLang="en-US" dirty="0" smtClean="0"/>
              <a:t>     友善環保垂釣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10251" r="6211" b="14406"/>
          <a:stretch/>
        </p:blipFill>
        <p:spPr>
          <a:xfrm>
            <a:off x="182881" y="189220"/>
            <a:ext cx="4399279" cy="6282699"/>
          </a:xfrm>
          <a:prstGeom prst="rect">
            <a:avLst/>
          </a:prstGeom>
          <a:ln>
            <a:noFill/>
          </a:ln>
        </p:spPr>
      </p:pic>
      <p:sp>
        <p:nvSpPr>
          <p:cNvPr id="5" name="圓角矩形 4"/>
          <p:cNvSpPr/>
          <p:nvPr/>
        </p:nvSpPr>
        <p:spPr>
          <a:xfrm>
            <a:off x="701040" y="284480"/>
            <a:ext cx="243840" cy="243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294640" y="670560"/>
            <a:ext cx="812800" cy="375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19" y="670560"/>
            <a:ext cx="4327398" cy="303783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22711" t="43897" r="3053"/>
          <a:stretch/>
        </p:blipFill>
        <p:spPr>
          <a:xfrm>
            <a:off x="5273040" y="3881120"/>
            <a:ext cx="1940560" cy="25683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776720" y="2098041"/>
            <a:ext cx="43688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1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60" y="-7647"/>
            <a:ext cx="4394807" cy="672084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269" y="-7647"/>
            <a:ext cx="4577059" cy="6804633"/>
          </a:xfrm>
          <a:prstGeom prst="rect">
            <a:avLst/>
          </a:prstGeom>
        </p:spPr>
      </p:pic>
      <p:sp>
        <p:nvSpPr>
          <p:cNvPr id="4" name="笑臉 3">
            <a:hlinkClick r:id="rId4"/>
          </p:cNvPr>
          <p:cNvSpPr/>
          <p:nvPr/>
        </p:nvSpPr>
        <p:spPr>
          <a:xfrm>
            <a:off x="10195560" y="987552"/>
            <a:ext cx="1179576" cy="118872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35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8093"/>
            <a:ext cx="3975537" cy="666453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590" y="274320"/>
            <a:ext cx="4490517" cy="65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3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t="22455" b="22371"/>
          <a:stretch/>
        </p:blipFill>
        <p:spPr>
          <a:xfrm>
            <a:off x="269669" y="325120"/>
            <a:ext cx="6364812" cy="624301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t="15985" b="6175"/>
          <a:stretch/>
        </p:blipFill>
        <p:spPr>
          <a:xfrm>
            <a:off x="6954314" y="325120"/>
            <a:ext cx="4485846" cy="62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4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76" y="401098"/>
            <a:ext cx="4883619" cy="605050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840" y="2800143"/>
            <a:ext cx="6491478" cy="36514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123" y="205961"/>
            <a:ext cx="4449318" cy="250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1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467360"/>
            <a:ext cx="8761413" cy="1371600"/>
          </a:xfrm>
        </p:spPr>
        <p:txBody>
          <a:bodyPr/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緣起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3131" y="2479040"/>
            <a:ext cx="2650490" cy="3978275"/>
          </a:xfrm>
          <a:prstGeom prst="rect">
            <a:avLst/>
          </a:prstGeom>
        </p:spPr>
      </p:pic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6889432" y="2705100"/>
            <a:ext cx="4825159" cy="341630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閱讀磐石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獎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實施十五年的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閱讀心得簿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135" y="2479040"/>
            <a:ext cx="2642862" cy="397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7205" b="16704"/>
          <a:stretch/>
        </p:blipFill>
        <p:spPr>
          <a:xfrm>
            <a:off x="406400" y="365760"/>
            <a:ext cx="5110431" cy="600456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866" y="3180509"/>
            <a:ext cx="5670774" cy="318981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t="29530"/>
          <a:stretch/>
        </p:blipFill>
        <p:spPr>
          <a:xfrm>
            <a:off x="6053866" y="252647"/>
            <a:ext cx="2255951" cy="282626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762" y="1267683"/>
            <a:ext cx="3219958" cy="181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13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640" y="294430"/>
            <a:ext cx="5680648" cy="645181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28" y="484421"/>
            <a:ext cx="4553872" cy="60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1" y="2185415"/>
            <a:ext cx="2250186" cy="2519619"/>
          </a:xfr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7"/>
          <a:stretch/>
        </p:blipFill>
        <p:spPr>
          <a:xfrm>
            <a:off x="1904510" y="3243789"/>
            <a:ext cx="1885822" cy="248537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686785"/>
            <a:ext cx="8761413" cy="993847"/>
          </a:xfrm>
        </p:spPr>
        <p:txBody>
          <a:bodyPr/>
          <a:lstStyle/>
          <a:p>
            <a:r>
              <a:rPr lang="zh-TW" altLang="en-US" dirty="0" smtClean="0"/>
              <a:t>主題</a:t>
            </a:r>
            <a:r>
              <a:rPr lang="zh-TW" altLang="en-US" dirty="0"/>
              <a:t>設計</a:t>
            </a:r>
            <a:r>
              <a:rPr lang="zh-TW" altLang="en-US" dirty="0" smtClean="0"/>
              <a:t>學習與社區參</a:t>
            </a:r>
            <a:r>
              <a:rPr lang="zh-TW" altLang="en-US" dirty="0"/>
              <a:t>訪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193" y="2311231"/>
            <a:ext cx="2112264" cy="34163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15" y="2312864"/>
            <a:ext cx="1225330" cy="25215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r="28353" b="21398"/>
          <a:stretch/>
        </p:blipFill>
        <p:spPr>
          <a:xfrm>
            <a:off x="4079108" y="2312864"/>
            <a:ext cx="1597125" cy="32180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6" y="2312864"/>
            <a:ext cx="2489709" cy="395020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65" y="4891100"/>
            <a:ext cx="3449261" cy="167612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1" t="12267" r="855" b="14667"/>
          <a:stretch/>
        </p:blipFill>
        <p:spPr>
          <a:xfrm>
            <a:off x="1280852" y="4795037"/>
            <a:ext cx="1440815" cy="206153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26" y="5401189"/>
            <a:ext cx="2479206" cy="139455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6" y="4793605"/>
            <a:ext cx="1160870" cy="206296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12"/>
          <a:srcRect r="30153"/>
          <a:stretch/>
        </p:blipFill>
        <p:spPr>
          <a:xfrm>
            <a:off x="8579741" y="686785"/>
            <a:ext cx="3176071" cy="22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43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2" y="2343940"/>
            <a:ext cx="4824413" cy="2344363"/>
          </a:xfr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/>
          <a:stretch/>
        </p:blipFill>
        <p:spPr>
          <a:xfrm>
            <a:off x="331422" y="4688303"/>
            <a:ext cx="3406172" cy="19431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音樂主題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/>
          <a:stretch/>
        </p:blipFill>
        <p:spPr>
          <a:xfrm>
            <a:off x="5449823" y="3610188"/>
            <a:ext cx="5211793" cy="3032731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82"/>
          <a:stretch/>
        </p:blipFill>
        <p:spPr>
          <a:xfrm>
            <a:off x="2393551" y="3695903"/>
            <a:ext cx="2880297" cy="198479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4" t="2611"/>
          <a:stretch/>
        </p:blipFill>
        <p:spPr>
          <a:xfrm>
            <a:off x="6629399" y="973668"/>
            <a:ext cx="5075057" cy="305779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t="-3208" r="23608" b="3208"/>
          <a:stretch/>
        </p:blipFill>
        <p:spPr>
          <a:xfrm>
            <a:off x="8421988" y="4452741"/>
            <a:ext cx="3282468" cy="21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66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467360"/>
            <a:ext cx="8761413" cy="1371600"/>
          </a:xfrm>
        </p:spPr>
        <p:txBody>
          <a:bodyPr/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困境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6299200" y="2705100"/>
            <a:ext cx="5415391" cy="3416300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不要心得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簿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主任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建議 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MSSR</a:t>
            </a: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需要嘉獎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成果展現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2646" y="2420619"/>
            <a:ext cx="4339354" cy="41623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06148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467360"/>
            <a:ext cx="8761413" cy="1371600"/>
          </a:xfrm>
        </p:spPr>
        <p:txBody>
          <a:bodyPr/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創生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6889432" y="2705100"/>
            <a:ext cx="4825159" cy="341630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學生自學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老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師挑選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文化廊道展示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學習單嘉獎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3911" y="2418080"/>
            <a:ext cx="6247282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4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467360"/>
            <a:ext cx="8761413" cy="1371600"/>
          </a:xfrm>
        </p:spPr>
        <p:txBody>
          <a:bodyPr/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策略 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曼陀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羅九宮格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5831840" y="2705100"/>
            <a:ext cx="5882751" cy="3416300"/>
          </a:xfrm>
        </p:spPr>
        <p:txBody>
          <a:bodyPr>
            <a:normAutofit fontScale="92500"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螺旋性思考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複習填寫基本資料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簡易心得簿內容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閱讀小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推手展示推薦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4644" t="28950" r="24840" b="9888"/>
          <a:stretch/>
        </p:blipFill>
        <p:spPr bwMode="auto">
          <a:xfrm>
            <a:off x="119380" y="2374190"/>
            <a:ext cx="5600700" cy="4321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501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5091" t="470" r="2915" b="-470"/>
          <a:stretch/>
        </p:blipFill>
        <p:spPr>
          <a:xfrm>
            <a:off x="172720" y="147891"/>
            <a:ext cx="5959210" cy="465778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20874" b="22036"/>
          <a:stretch/>
        </p:blipFill>
        <p:spPr>
          <a:xfrm>
            <a:off x="6482186" y="1259841"/>
            <a:ext cx="4488258" cy="52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467360"/>
            <a:ext cx="8761413" cy="1371600"/>
          </a:xfrm>
        </p:spPr>
        <p:txBody>
          <a:bodyPr/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策略 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5W1H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六何法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6685280" y="2705100"/>
            <a:ext cx="5029311" cy="3416300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放射性思考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組織訊息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敘述內容大意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推手推薦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9781" y="2286000"/>
            <a:ext cx="6074481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2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7164" b="20997"/>
          <a:stretch/>
        </p:blipFill>
        <p:spPr>
          <a:xfrm>
            <a:off x="2219695" y="203200"/>
            <a:ext cx="5923809" cy="63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23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467360"/>
            <a:ext cx="8761413" cy="1371600"/>
          </a:xfrm>
        </p:spPr>
        <p:txBody>
          <a:bodyPr/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策略 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K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W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L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6685280" y="2705100"/>
            <a:ext cx="5029311" cy="3416300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提問策略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發揮鷹架作用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延伸與尋找資訊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推手推薦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26998" t="30501" r="26155" b="12375"/>
          <a:stretch/>
        </p:blipFill>
        <p:spPr bwMode="auto">
          <a:xfrm>
            <a:off x="508000" y="2305050"/>
            <a:ext cx="6024880" cy="4439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670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離子會議室">
  <a:themeElements>
    <a:clrScheme name="離子會議室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離子會議室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離子會議室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629</TotalTime>
  <Words>162</Words>
  <Application>Microsoft Office PowerPoint</Application>
  <PresentationFormat>寬螢幕</PresentationFormat>
  <Paragraphs>55</Paragraphs>
  <Slides>23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0" baseType="lpstr">
      <vt:lpstr>新細明體</vt:lpstr>
      <vt:lpstr>標楷體</vt:lpstr>
      <vt:lpstr>Arial</vt:lpstr>
      <vt:lpstr>Calibri</vt:lpstr>
      <vt:lpstr>Century Gothic</vt:lpstr>
      <vt:lpstr>Wingdings 3</vt:lpstr>
      <vt:lpstr>離子會議室</vt:lpstr>
      <vt:lpstr>PowerPoint 簡報</vt:lpstr>
      <vt:lpstr>緣起  </vt:lpstr>
      <vt:lpstr>困境  </vt:lpstr>
      <vt:lpstr>創生  閱讀學習策略</vt:lpstr>
      <vt:lpstr>閱讀學習策略 曼陀羅九宮格</vt:lpstr>
      <vt:lpstr>PowerPoint 簡報</vt:lpstr>
      <vt:lpstr>閱讀學習策略 5W1H (六何法)</vt:lpstr>
      <vt:lpstr>PowerPoint 簡報</vt:lpstr>
      <vt:lpstr>閱讀學習策略 K W L</vt:lpstr>
      <vt:lpstr>PowerPoint 簡報</vt:lpstr>
      <vt:lpstr>閱讀學習策略 心智圖</vt:lpstr>
      <vt:lpstr>PowerPoint 簡報</vt:lpstr>
      <vt:lpstr>PowerPoint 簡報</vt:lpstr>
      <vt:lpstr>PowerPoint 簡報</vt:lpstr>
      <vt:lpstr>學生SDGs主題特展—      友善環保垂釣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主題設計學習與社區參訪</vt:lpstr>
      <vt:lpstr> 音樂主題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彥穎 李</dc:creator>
  <cp:lastModifiedBy>彥穎 李</cp:lastModifiedBy>
  <cp:revision>33</cp:revision>
  <dcterms:created xsi:type="dcterms:W3CDTF">2023-11-12T14:56:43Z</dcterms:created>
  <dcterms:modified xsi:type="dcterms:W3CDTF">2025-01-16T13:06:35Z</dcterms:modified>
</cp:coreProperties>
</file>