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5"/>
  </p:notesMasterIdLst>
  <p:handoutMasterIdLst>
    <p:handoutMasterId r:id="rId16"/>
  </p:handoutMasterIdLst>
  <p:sldIdLst>
    <p:sldId id="256" r:id="rId2"/>
    <p:sldId id="328" r:id="rId3"/>
    <p:sldId id="329" r:id="rId4"/>
    <p:sldId id="325" r:id="rId5"/>
    <p:sldId id="327" r:id="rId6"/>
    <p:sldId id="330" r:id="rId7"/>
    <p:sldId id="324" r:id="rId8"/>
    <p:sldId id="331" r:id="rId9"/>
    <p:sldId id="332" r:id="rId10"/>
    <p:sldId id="333" r:id="rId11"/>
    <p:sldId id="334" r:id="rId12"/>
    <p:sldId id="326" r:id="rId13"/>
    <p:sldId id="263" r:id="rId14"/>
  </p:sldIdLst>
  <p:sldSz cx="9144000" cy="5143500" type="screen16x9"/>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樊琦"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793" autoAdjust="0"/>
  </p:normalViewPr>
  <p:slideViewPr>
    <p:cSldViewPr snapToGrid="0">
      <p:cViewPr varScale="1">
        <p:scale>
          <a:sx n="78" d="100"/>
          <a:sy n="78" d="100"/>
        </p:scale>
        <p:origin x="117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3240C49-E593-4C63-B629-8DACAB8F190D}" type="datetimeFigureOut">
              <a:rPr lang="zh-TW" altLang="en-US" smtClean="0"/>
              <a:t>2024/10/29</a:t>
            </a:fld>
            <a:endParaRPr lang="zh-TW" altLang="en-US"/>
          </a:p>
        </p:txBody>
      </p:sp>
      <p:sp>
        <p:nvSpPr>
          <p:cNvPr id="4" name="頁尾版面配置區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F6AABEA9-2A7B-43C6-9227-C12A211B82D6}" type="slidenum">
              <a:rPr lang="zh-TW" altLang="en-US" smtClean="0"/>
              <a:t>‹#›</a:t>
            </a:fld>
            <a:endParaRPr lang="zh-TW" altLang="en-US"/>
          </a:p>
        </p:txBody>
      </p:sp>
    </p:spTree>
    <p:extLst>
      <p:ext uri="{BB962C8B-B14F-4D97-AF65-F5344CB8AC3E}">
        <p14:creationId xmlns:p14="http://schemas.microsoft.com/office/powerpoint/2010/main" val="2971325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2465949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人人的責是什麼</a:t>
            </a:r>
            <a:r>
              <a:rPr lang="en-US" altLang="zh-TW" dirty="0"/>
              <a:t>?</a:t>
            </a:r>
          </a:p>
          <a:p>
            <a:r>
              <a:rPr lang="zh-TW" altLang="en-US" dirty="0"/>
              <a:t>哪些行為增強區域緊張，哪些行為增強區域穩定</a:t>
            </a:r>
            <a:r>
              <a:rPr lang="en-US" altLang="zh-TW" dirty="0"/>
              <a:t>?</a:t>
            </a:r>
          </a:p>
          <a:p>
            <a:r>
              <a:rPr lang="zh-TW" altLang="en-US" dirty="0"/>
              <a:t>雄風飛彈歷經 </a:t>
            </a:r>
            <a:r>
              <a:rPr lang="en-US" altLang="zh-TW" dirty="0"/>
              <a:t>30 </a:t>
            </a:r>
            <a:r>
              <a:rPr lang="zh-TW" altLang="en-US" dirty="0"/>
              <a:t>年研發</a:t>
            </a:r>
          </a:p>
        </p:txBody>
      </p:sp>
    </p:spTree>
    <p:extLst>
      <p:ext uri="{BB962C8B-B14F-4D97-AF65-F5344CB8AC3E}">
        <p14:creationId xmlns:p14="http://schemas.microsoft.com/office/powerpoint/2010/main" val="1829708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下一個課程實例請思宇</a:t>
            </a:r>
          </a:p>
        </p:txBody>
      </p:sp>
    </p:spTree>
    <p:extLst>
      <p:ext uri="{BB962C8B-B14F-4D97-AF65-F5344CB8AC3E}">
        <p14:creationId xmlns:p14="http://schemas.microsoft.com/office/powerpoint/2010/main" val="99154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000482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c9043ec1c1_0_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gc9043ec1c1_0_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872067" y="2006600"/>
            <a:ext cx="7408333" cy="258802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84"/>
              </a:spcBef>
              <a:spcAft>
                <a:spcPts val="0"/>
              </a:spcAft>
              <a:buSzPts val="1800"/>
              <a:buChar char="■"/>
              <a:defRPr/>
            </a:lvl6pPr>
            <a:lvl7pPr marL="3200400" lvl="6" indent="-342900" algn="l">
              <a:spcBef>
                <a:spcPts val="384"/>
              </a:spcBef>
              <a:spcAft>
                <a:spcPts val="0"/>
              </a:spcAft>
              <a:buSzPts val="1800"/>
              <a:buChar char="●"/>
              <a:defRPr/>
            </a:lvl7pPr>
            <a:lvl8pPr marL="3657600" lvl="7" indent="-342900" algn="l">
              <a:spcBef>
                <a:spcPts val="384"/>
              </a:spcBef>
              <a:spcAft>
                <a:spcPts val="0"/>
              </a:spcAft>
              <a:buSzPts val="1800"/>
              <a:buChar char="○"/>
              <a:defRPr/>
            </a:lvl8pPr>
            <a:lvl9pPr marL="4114800" lvl="8" indent="-342900" algn="l">
              <a:spcBef>
                <a:spcPts val="384"/>
              </a:spcBef>
              <a:spcAft>
                <a:spcPts val="0"/>
              </a:spcAft>
              <a:buSzPts val="1800"/>
              <a:buChar char="■"/>
              <a:defRPr/>
            </a:lvl9pPr>
          </a:lstStyle>
          <a:p>
            <a:endParaRPr dirty="0"/>
          </a:p>
        </p:txBody>
      </p:sp>
      <p:sp>
        <p:nvSpPr>
          <p:cNvPr id="52" name="Google Shape;52;p13"/>
          <p:cNvSpPr txBox="1">
            <a:spLocks noGrp="1"/>
          </p:cNvSpPr>
          <p:nvPr>
            <p:ph type="dt" idx="10"/>
          </p:nvPr>
        </p:nvSpPr>
        <p:spPr>
          <a:xfrm>
            <a:off x="5163672" y="4687623"/>
            <a:ext cx="3786690" cy="273844"/>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193638" y="4687623"/>
            <a:ext cx="378669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3991088" y="4687622"/>
            <a:ext cx="1161826" cy="273844"/>
          </a:xfrm>
          <a:prstGeom prst="rect">
            <a:avLst/>
          </a:prstGeom>
          <a:noFill/>
          <a:ln>
            <a:noFill/>
          </a:ln>
        </p:spPr>
        <p:txBody>
          <a:bodyPr spcFirstLastPara="1" wrap="square" lIns="91425" tIns="45700" rIns="91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zh-TW"/>
              <a:t>‹#›</a:t>
            </a:fld>
            <a:endParaRPr/>
          </a:p>
        </p:txBody>
      </p:sp>
      <p:sp>
        <p:nvSpPr>
          <p:cNvPr id="55" name="Google Shape;55;p13"/>
          <p:cNvSpPr txBox="1">
            <a:spLocks noGrp="1"/>
          </p:cNvSpPr>
          <p:nvPr>
            <p:ph type="title"/>
          </p:nvPr>
        </p:nvSpPr>
        <p:spPr>
          <a:xfrm>
            <a:off x="457200" y="253746"/>
            <a:ext cx="8229600" cy="93954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FFFFFF"/>
              </a:buClr>
              <a:buSzPts val="1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人文國中小2021">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2">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hyperlink" Target="https://youtu.be/724msn8a5Jk?si=MF0Fr-dK6gAGnPzu"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ell-being-ng.net/wellBeingNg/index.php?title=%E5%85%A8%E6%B0%91%E5%9C%8B%E9%98%B2%E9%96%8B%E6%94%BE%E8%AA%B2%E7%A8%8B13%E5%96%AE%E5%85%83/%E7%B0%A1%E8%A1%A8"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120315" y="744575"/>
            <a:ext cx="8873289" cy="2052600"/>
          </a:xfrm>
          <a:prstGeom prst="rect">
            <a:avLst/>
          </a:prstGeom>
          <a:noFill/>
          <a:ln>
            <a:noFill/>
          </a:ln>
        </p:spPr>
        <p:txBody>
          <a:bodyPr spcFirstLastPara="1" wrap="square" lIns="91425" tIns="91425" rIns="91425" bIns="91425" anchor="b" anchorCtr="0">
            <a:normAutofit/>
          </a:bodyPr>
          <a:lstStyle/>
          <a:p>
            <a:pPr marL="0" lvl="0" indent="0" algn="ctr" rtl="0">
              <a:spcBef>
                <a:spcPts val="0"/>
              </a:spcBef>
              <a:spcAft>
                <a:spcPts val="0"/>
              </a:spcAft>
              <a:buClr>
                <a:schemeClr val="lt1"/>
              </a:buClr>
              <a:buSzPct val="84615"/>
              <a:buFont typeface="Candara"/>
              <a:buNone/>
            </a:pPr>
            <a:r>
              <a:rPr lang="zh-TW" altLang="en-US" dirty="0"/>
              <a:t>推動全民國防教育</a:t>
            </a:r>
            <a:endParaRPr dirty="0"/>
          </a:p>
        </p:txBody>
      </p:sp>
      <p:sp>
        <p:nvSpPr>
          <p:cNvPr id="61" name="Google Shape;61;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fontScale="77500" lnSpcReduction="20000"/>
          </a:bodyPr>
          <a:lstStyle/>
          <a:p>
            <a:pPr marL="0" lvl="0" indent="0" algn="ctr" rtl="0">
              <a:spcBef>
                <a:spcPts val="0"/>
              </a:spcBef>
              <a:spcAft>
                <a:spcPts val="0"/>
              </a:spcAft>
              <a:buClr>
                <a:schemeClr val="dk1"/>
              </a:buClr>
              <a:buSzPct val="71428"/>
              <a:buFont typeface="Arial"/>
              <a:buNone/>
            </a:pPr>
            <a:r>
              <a:rPr lang="zh-TW" altLang="en-US" dirty="0"/>
              <a:t>教育再公共化聯盟 </a:t>
            </a:r>
            <a:r>
              <a:rPr lang="en-US" altLang="zh-TW" dirty="0"/>
              <a:t>(</a:t>
            </a:r>
            <a:r>
              <a:rPr lang="zh-TW" dirty="0"/>
              <a:t>周樂生</a:t>
            </a:r>
            <a:r>
              <a:rPr lang="en-US" altLang="zh-TW" dirty="0"/>
              <a:t>)</a:t>
            </a:r>
            <a:endParaRPr dirty="0"/>
          </a:p>
          <a:p>
            <a:pPr marL="0" lvl="0" indent="0" algn="ctr" rtl="0">
              <a:spcBef>
                <a:spcPts val="400"/>
              </a:spcBef>
              <a:spcAft>
                <a:spcPts val="0"/>
              </a:spcAft>
              <a:buClr>
                <a:schemeClr val="dk1"/>
              </a:buClr>
              <a:buSzPct val="71428"/>
              <a:buFont typeface="Arial"/>
              <a:buNone/>
            </a:pPr>
            <a:r>
              <a:rPr lang="zh-TW" dirty="0"/>
              <a:t>202</a:t>
            </a:r>
            <a:r>
              <a:rPr lang="en-US" altLang="zh-TW" dirty="0"/>
              <a:t>4 </a:t>
            </a:r>
            <a:r>
              <a:rPr lang="zh-TW" altLang="en-US" dirty="0"/>
              <a:t>均優教育論壇</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D7BDB5-1BB4-CE52-B355-19752DA04B84}"/>
              </a:ext>
            </a:extLst>
          </p:cNvPr>
          <p:cNvSpPr>
            <a:spLocks noGrp="1"/>
          </p:cNvSpPr>
          <p:nvPr>
            <p:ph type="title"/>
          </p:nvPr>
        </p:nvSpPr>
        <p:spPr/>
        <p:txBody>
          <a:bodyPr>
            <a:normAutofit fontScale="90000"/>
          </a:bodyPr>
          <a:lstStyle/>
          <a:p>
            <a:endParaRPr lang="zh-TW" altLang="en-US"/>
          </a:p>
        </p:txBody>
      </p:sp>
      <p:sp>
        <p:nvSpPr>
          <p:cNvPr id="3" name="文字版面配置區 2">
            <a:extLst>
              <a:ext uri="{FF2B5EF4-FFF2-40B4-BE49-F238E27FC236}">
                <a16:creationId xmlns:a16="http://schemas.microsoft.com/office/drawing/2014/main" id="{096267B7-211A-5537-42B6-5DF5DF4359BD}"/>
              </a:ext>
            </a:extLst>
          </p:cNvPr>
          <p:cNvSpPr>
            <a:spLocks noGrp="1"/>
          </p:cNvSpPr>
          <p:nvPr>
            <p:ph type="body" idx="1"/>
          </p:nvPr>
        </p:nvSpPr>
        <p:spPr/>
        <p:txBody>
          <a:bodyPr/>
          <a:lstStyle/>
          <a:p>
            <a:endParaRPr lang="zh-TW" altLang="en-US" dirty="0"/>
          </a:p>
        </p:txBody>
      </p:sp>
      <p:pic>
        <p:nvPicPr>
          <p:cNvPr id="7" name="圖片 6">
            <a:extLst>
              <a:ext uri="{FF2B5EF4-FFF2-40B4-BE49-F238E27FC236}">
                <a16:creationId xmlns:a16="http://schemas.microsoft.com/office/drawing/2014/main" id="{AC4036B1-F856-4BC2-48A1-6C9EB4610DE6}"/>
              </a:ext>
            </a:extLst>
          </p:cNvPr>
          <p:cNvPicPr>
            <a:picLocks noChangeAspect="1"/>
          </p:cNvPicPr>
          <p:nvPr/>
        </p:nvPicPr>
        <p:blipFill>
          <a:blip r:embed="rId2"/>
          <a:stretch>
            <a:fillRect/>
          </a:stretch>
        </p:blipFill>
        <p:spPr>
          <a:xfrm>
            <a:off x="86499" y="1569303"/>
            <a:ext cx="4494410" cy="2528105"/>
          </a:xfrm>
          <a:prstGeom prst="rect">
            <a:avLst/>
          </a:prstGeom>
        </p:spPr>
      </p:pic>
      <p:sp>
        <p:nvSpPr>
          <p:cNvPr id="8" name="文字方塊 7">
            <a:extLst>
              <a:ext uri="{FF2B5EF4-FFF2-40B4-BE49-F238E27FC236}">
                <a16:creationId xmlns:a16="http://schemas.microsoft.com/office/drawing/2014/main" id="{ABBDC640-8E9E-2A8F-FAC4-AC35ECF16257}"/>
              </a:ext>
            </a:extLst>
          </p:cNvPr>
          <p:cNvSpPr txBox="1"/>
          <p:nvPr/>
        </p:nvSpPr>
        <p:spPr>
          <a:xfrm>
            <a:off x="655410" y="1162702"/>
            <a:ext cx="3183590" cy="338554"/>
          </a:xfrm>
          <a:prstGeom prst="rect">
            <a:avLst/>
          </a:prstGeom>
          <a:noFill/>
        </p:spPr>
        <p:txBody>
          <a:bodyPr wrap="square" rtlCol="0">
            <a:spAutoFit/>
          </a:bodyPr>
          <a:lstStyle/>
          <a:p>
            <a:r>
              <a:rPr lang="zh-TW" altLang="en-US" sz="1600" dirty="0"/>
              <a:t>國家太空中心參訪</a:t>
            </a:r>
            <a:r>
              <a:rPr lang="en-US" altLang="zh-TW" sz="1600" dirty="0"/>
              <a:t>(</a:t>
            </a:r>
            <a:r>
              <a:rPr lang="zh-TW" altLang="en-US" sz="1600" dirty="0"/>
              <a:t>認識低軌衛星</a:t>
            </a:r>
            <a:r>
              <a:rPr lang="en-US" altLang="zh-TW" sz="1600" dirty="0"/>
              <a:t>)</a:t>
            </a:r>
            <a:endParaRPr lang="zh-TW" altLang="en-US" sz="1600" dirty="0"/>
          </a:p>
        </p:txBody>
      </p:sp>
      <p:sp>
        <p:nvSpPr>
          <p:cNvPr id="9" name="文字方塊 8">
            <a:extLst>
              <a:ext uri="{FF2B5EF4-FFF2-40B4-BE49-F238E27FC236}">
                <a16:creationId xmlns:a16="http://schemas.microsoft.com/office/drawing/2014/main" id="{35115723-295F-4856-E8C0-5D0BA1CC9E24}"/>
              </a:ext>
            </a:extLst>
          </p:cNvPr>
          <p:cNvSpPr txBox="1"/>
          <p:nvPr/>
        </p:nvSpPr>
        <p:spPr>
          <a:xfrm>
            <a:off x="5928298" y="1144723"/>
            <a:ext cx="1824346" cy="338554"/>
          </a:xfrm>
          <a:prstGeom prst="rect">
            <a:avLst/>
          </a:prstGeom>
          <a:noFill/>
        </p:spPr>
        <p:txBody>
          <a:bodyPr wrap="square" rtlCol="0">
            <a:spAutoFit/>
          </a:bodyPr>
          <a:lstStyle/>
          <a:p>
            <a:r>
              <a:rPr lang="zh-TW" altLang="en-US" sz="1600" dirty="0"/>
              <a:t>人文初級軍事訓練</a:t>
            </a:r>
          </a:p>
        </p:txBody>
      </p:sp>
      <p:pic>
        <p:nvPicPr>
          <p:cNvPr id="11" name="圖片 10">
            <a:extLst>
              <a:ext uri="{FF2B5EF4-FFF2-40B4-BE49-F238E27FC236}">
                <a16:creationId xmlns:a16="http://schemas.microsoft.com/office/drawing/2014/main" id="{F9C0A63A-EBA9-2D95-D3C7-8A70B6CA9E12}"/>
              </a:ext>
            </a:extLst>
          </p:cNvPr>
          <p:cNvPicPr>
            <a:picLocks noChangeAspect="1"/>
          </p:cNvPicPr>
          <p:nvPr/>
        </p:nvPicPr>
        <p:blipFill>
          <a:blip r:embed="rId3"/>
          <a:stretch>
            <a:fillRect/>
          </a:stretch>
        </p:blipFill>
        <p:spPr>
          <a:xfrm>
            <a:off x="4593266" y="1569302"/>
            <a:ext cx="4494410" cy="2528106"/>
          </a:xfrm>
          <a:prstGeom prst="rect">
            <a:avLst/>
          </a:prstGeom>
        </p:spPr>
      </p:pic>
    </p:spTree>
    <p:extLst>
      <p:ext uri="{BB962C8B-B14F-4D97-AF65-F5344CB8AC3E}">
        <p14:creationId xmlns:p14="http://schemas.microsoft.com/office/powerpoint/2010/main" val="552952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D7BDB5-1BB4-CE52-B355-19752DA04B84}"/>
              </a:ext>
            </a:extLst>
          </p:cNvPr>
          <p:cNvSpPr>
            <a:spLocks noGrp="1"/>
          </p:cNvSpPr>
          <p:nvPr>
            <p:ph type="title"/>
          </p:nvPr>
        </p:nvSpPr>
        <p:spPr/>
        <p:txBody>
          <a:bodyPr>
            <a:normAutofit fontScale="90000"/>
          </a:bodyPr>
          <a:lstStyle/>
          <a:p>
            <a:r>
              <a:rPr lang="zh-TW" altLang="en-US" dirty="0"/>
              <a:t>我們的下一步</a:t>
            </a:r>
          </a:p>
        </p:txBody>
      </p:sp>
      <p:sp>
        <p:nvSpPr>
          <p:cNvPr id="3" name="文字版面配置區 2">
            <a:extLst>
              <a:ext uri="{FF2B5EF4-FFF2-40B4-BE49-F238E27FC236}">
                <a16:creationId xmlns:a16="http://schemas.microsoft.com/office/drawing/2014/main" id="{096267B7-211A-5537-42B6-5DF5DF4359BD}"/>
              </a:ext>
            </a:extLst>
          </p:cNvPr>
          <p:cNvSpPr>
            <a:spLocks noGrp="1"/>
          </p:cNvSpPr>
          <p:nvPr>
            <p:ph type="body" idx="1"/>
          </p:nvPr>
        </p:nvSpPr>
        <p:spPr/>
        <p:txBody>
          <a:bodyPr/>
          <a:lstStyle/>
          <a:p>
            <a:pPr marL="114300" indent="0">
              <a:buNone/>
            </a:pPr>
            <a:r>
              <a:rPr lang="zh-TW" altLang="en-US" dirty="0"/>
              <a:t>將與「</a:t>
            </a:r>
            <a:r>
              <a:rPr lang="zh-TW" altLang="en-US" b="1" i="0" dirty="0">
                <a:solidFill>
                  <a:srgbClr val="080809"/>
                </a:solidFill>
                <a:effectLst/>
                <a:highlight>
                  <a:srgbClr val="FFFFFF"/>
                </a:highlight>
                <a:latin typeface="Segoe UI Historic" panose="020B0502040204020203" pitchFamily="34" charset="0"/>
              </a:rPr>
              <a:t>尋路教育工作室」</a:t>
            </a:r>
            <a:r>
              <a:rPr lang="zh-TW" altLang="en-US" i="0" dirty="0">
                <a:solidFill>
                  <a:srgbClr val="080809"/>
                </a:solidFill>
                <a:latin typeface="Segoe UI Historic" panose="020B0502040204020203" pitchFamily="34" charset="0"/>
              </a:rPr>
              <a:t>及不同教育推廣單位合作，</a:t>
            </a:r>
            <a:endParaRPr lang="en-US" altLang="zh-TW" i="0" dirty="0">
              <a:solidFill>
                <a:srgbClr val="080809"/>
              </a:solidFill>
              <a:latin typeface="Segoe UI Historic" panose="020B0502040204020203" pitchFamily="34" charset="0"/>
            </a:endParaRPr>
          </a:p>
          <a:p>
            <a:pPr marL="114300" indent="0">
              <a:buNone/>
            </a:pPr>
            <a:r>
              <a:rPr lang="zh-TW" altLang="en-US" i="0" dirty="0">
                <a:solidFill>
                  <a:srgbClr val="080809"/>
                </a:solidFill>
                <a:latin typeface="Segoe UI Historic" panose="020B0502040204020203" pitchFamily="34" charset="0"/>
              </a:rPr>
              <a:t>讓我們的課程得以散播到不同體制的教育場域中</a:t>
            </a:r>
            <a:r>
              <a:rPr lang="zh-TW" altLang="en-US" i="0" dirty="0">
                <a:solidFill>
                  <a:srgbClr val="080809"/>
                </a:solidFill>
                <a:effectLst/>
                <a:latin typeface="Segoe UI Historic" panose="020B0502040204020203" pitchFamily="34" charset="0"/>
              </a:rPr>
              <a:t>。</a:t>
            </a:r>
            <a:endParaRPr lang="en-US" altLang="zh-TW" i="0" dirty="0">
              <a:solidFill>
                <a:srgbClr val="080809"/>
              </a:solidFill>
              <a:effectLst/>
              <a:latin typeface="Segoe UI Historic" panose="020B0502040204020203" pitchFamily="34" charset="0"/>
            </a:endParaRPr>
          </a:p>
          <a:p>
            <a:pPr marL="114300" indent="0">
              <a:buNone/>
            </a:pPr>
            <a:endParaRPr lang="en-US" altLang="zh-TW" dirty="0">
              <a:solidFill>
                <a:srgbClr val="080809"/>
              </a:solidFill>
              <a:latin typeface="Segoe UI Historic" panose="020B0502040204020203" pitchFamily="34" charset="0"/>
            </a:endParaRPr>
          </a:p>
          <a:p>
            <a:pPr marL="114300" indent="0">
              <a:buNone/>
            </a:pPr>
            <a:endParaRPr lang="en-US" altLang="zh-TW" i="0" dirty="0">
              <a:solidFill>
                <a:srgbClr val="080809"/>
              </a:solidFill>
              <a:effectLst/>
              <a:latin typeface="Segoe UI Historic" panose="020B0502040204020203" pitchFamily="34" charset="0"/>
            </a:endParaRPr>
          </a:p>
          <a:p>
            <a:pPr marL="114300" indent="0">
              <a:buNone/>
            </a:pPr>
            <a:endParaRPr lang="en-US" altLang="zh-TW" dirty="0">
              <a:solidFill>
                <a:srgbClr val="080809"/>
              </a:solidFill>
              <a:latin typeface="Segoe UI Historic" panose="020B0502040204020203" pitchFamily="34" charset="0"/>
            </a:endParaRPr>
          </a:p>
          <a:p>
            <a:pPr marL="114300" indent="0">
              <a:buNone/>
            </a:pPr>
            <a:endParaRPr lang="en-US" altLang="zh-TW" i="0" dirty="0">
              <a:solidFill>
                <a:srgbClr val="080809"/>
              </a:solidFill>
              <a:effectLst/>
              <a:latin typeface="Segoe UI Historic" panose="020B0502040204020203" pitchFamily="34" charset="0"/>
            </a:endParaRPr>
          </a:p>
          <a:p>
            <a:pPr marL="114300" indent="0">
              <a:buNone/>
            </a:pPr>
            <a:r>
              <a:rPr lang="zh-TW" altLang="en-US" i="0" dirty="0">
                <a:solidFill>
                  <a:srgbClr val="080809"/>
                </a:solidFill>
                <a:effectLst/>
                <a:latin typeface="Segoe UI Historic" panose="020B0502040204020203" pitchFamily="34" charset="0"/>
              </a:rPr>
              <a:t>課程也將不局限於以「全民國防」為名進行推展，</a:t>
            </a:r>
            <a:endParaRPr lang="en-US" altLang="zh-TW" i="0" dirty="0">
              <a:solidFill>
                <a:srgbClr val="080809"/>
              </a:solidFill>
              <a:effectLst/>
              <a:latin typeface="Segoe UI Historic" panose="020B0502040204020203" pitchFamily="34" charset="0"/>
            </a:endParaRPr>
          </a:p>
          <a:p>
            <a:pPr marL="114300" indent="0">
              <a:buNone/>
            </a:pPr>
            <a:r>
              <a:rPr lang="zh-TW" altLang="en-US" dirty="0">
                <a:solidFill>
                  <a:srgbClr val="080809"/>
                </a:solidFill>
                <a:latin typeface="Segoe UI Historic" panose="020B0502040204020203" pitchFamily="34" charset="0"/>
              </a:rPr>
              <a:t>而是希望可以建立不同類型的教學內容並融入到既有或不同類別的課程中</a:t>
            </a:r>
            <a:endParaRPr lang="zh-TW" altLang="en-US" i="0" dirty="0">
              <a:solidFill>
                <a:srgbClr val="080809"/>
              </a:solidFill>
              <a:effectLst/>
              <a:latin typeface="Segoe UI Historic" panose="020B0502040204020203" pitchFamily="34" charset="0"/>
            </a:endParaRPr>
          </a:p>
        </p:txBody>
      </p:sp>
      <p:pic>
        <p:nvPicPr>
          <p:cNvPr id="5" name="圖片 4">
            <a:extLst>
              <a:ext uri="{FF2B5EF4-FFF2-40B4-BE49-F238E27FC236}">
                <a16:creationId xmlns:a16="http://schemas.microsoft.com/office/drawing/2014/main" id="{A3A99D09-B028-F0AA-6DDF-E384516F8F1D}"/>
              </a:ext>
            </a:extLst>
          </p:cNvPr>
          <p:cNvPicPr>
            <a:picLocks noChangeAspect="1"/>
          </p:cNvPicPr>
          <p:nvPr/>
        </p:nvPicPr>
        <p:blipFill>
          <a:blip r:embed="rId2"/>
          <a:stretch>
            <a:fillRect/>
          </a:stretch>
        </p:blipFill>
        <p:spPr>
          <a:xfrm>
            <a:off x="5908074" y="718485"/>
            <a:ext cx="2142190" cy="2142190"/>
          </a:xfrm>
          <a:prstGeom prst="rect">
            <a:avLst/>
          </a:prstGeom>
          <a:ln>
            <a:solidFill>
              <a:schemeClr val="tx1"/>
            </a:solidFill>
          </a:ln>
        </p:spPr>
      </p:pic>
    </p:spTree>
    <p:extLst>
      <p:ext uri="{BB962C8B-B14F-4D97-AF65-F5344CB8AC3E}">
        <p14:creationId xmlns:p14="http://schemas.microsoft.com/office/powerpoint/2010/main" val="3860619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ACB16A31-C25D-4AF4-B6F5-367D85131797}"/>
              </a:ext>
            </a:extLst>
          </p:cNvPr>
          <p:cNvSpPr>
            <a:spLocks noGrp="1"/>
          </p:cNvSpPr>
          <p:nvPr>
            <p:ph type="title"/>
          </p:nvPr>
        </p:nvSpPr>
        <p:spPr/>
        <p:txBody>
          <a:bodyPr>
            <a:normAutofit fontScale="90000"/>
          </a:bodyPr>
          <a:lstStyle/>
          <a:p>
            <a:pPr algn="ctr"/>
            <a:r>
              <a:rPr lang="zh-TW" altLang="en-US" dirty="0"/>
              <a:t>合作單位</a:t>
            </a:r>
          </a:p>
        </p:txBody>
      </p:sp>
      <p:sp>
        <p:nvSpPr>
          <p:cNvPr id="6" name="文字版面配置區 5">
            <a:extLst>
              <a:ext uri="{FF2B5EF4-FFF2-40B4-BE49-F238E27FC236}">
                <a16:creationId xmlns:a16="http://schemas.microsoft.com/office/drawing/2014/main" id="{2CF46250-0AB8-4207-BA43-58E04ADE2B71}"/>
              </a:ext>
            </a:extLst>
          </p:cNvPr>
          <p:cNvSpPr>
            <a:spLocks noGrp="1"/>
          </p:cNvSpPr>
          <p:nvPr>
            <p:ph type="body" idx="1"/>
          </p:nvPr>
        </p:nvSpPr>
        <p:spPr/>
        <p:txBody>
          <a:bodyPr/>
          <a:lstStyle/>
          <a:p>
            <a:r>
              <a:rPr lang="zh-TW" altLang="en-US" dirty="0"/>
              <a:t>教育再公共化聯盟</a:t>
            </a:r>
            <a:endParaRPr lang="en-US" altLang="zh-TW" dirty="0"/>
          </a:p>
          <a:p>
            <a:r>
              <a:rPr lang="zh-TW" altLang="en-US" dirty="0"/>
              <a:t>黑熊學院</a:t>
            </a:r>
            <a:endParaRPr lang="en-US" altLang="zh-TW" dirty="0"/>
          </a:p>
          <a:p>
            <a:r>
              <a:rPr lang="zh-TW" altLang="en-US" dirty="0"/>
              <a:t>數位外交協會</a:t>
            </a:r>
            <a:endParaRPr lang="en-US" altLang="zh-TW" dirty="0"/>
          </a:p>
          <a:p>
            <a:r>
              <a:rPr lang="zh-TW" altLang="en-US" dirty="0"/>
              <a:t>鐵杉</a:t>
            </a:r>
            <a:endParaRPr lang="en-US" altLang="zh-TW" dirty="0"/>
          </a:p>
          <a:p>
            <a:r>
              <a:rPr lang="zh-TW" altLang="en-US" dirty="0"/>
              <a:t>沃草</a:t>
            </a:r>
            <a:endParaRPr lang="en-US" altLang="zh-TW" dirty="0"/>
          </a:p>
          <a:p>
            <a:r>
              <a:rPr lang="zh-TW" altLang="en-US" dirty="0"/>
              <a:t>台灣民團協會</a:t>
            </a:r>
            <a:endParaRPr lang="en-US" altLang="zh-TW" dirty="0"/>
          </a:p>
          <a:p>
            <a:r>
              <a:rPr lang="zh-TW" altLang="en-US" b="1" dirty="0"/>
              <a:t>歡迎關心國防、關心教育的 </a:t>
            </a:r>
            <a:r>
              <a:rPr lang="en-US" altLang="zh-TW" b="1" dirty="0"/>
              <a:t>NGO</a:t>
            </a:r>
            <a:r>
              <a:rPr lang="zh-TW" altLang="en-US" b="1" dirty="0"/>
              <a:t> 與仁人志士</a:t>
            </a:r>
            <a:r>
              <a:rPr lang="en-US" altLang="zh-TW" b="1" dirty="0"/>
              <a:t>!!</a:t>
            </a:r>
            <a:endParaRPr lang="zh-TW" altLang="en-US" b="1" dirty="0"/>
          </a:p>
        </p:txBody>
      </p:sp>
      <p:pic>
        <p:nvPicPr>
          <p:cNvPr id="2" name="圖片 1">
            <a:extLst>
              <a:ext uri="{FF2B5EF4-FFF2-40B4-BE49-F238E27FC236}">
                <a16:creationId xmlns:a16="http://schemas.microsoft.com/office/drawing/2014/main" id="{3E0EE312-6729-4141-8B15-D763D6D01FB0}"/>
              </a:ext>
            </a:extLst>
          </p:cNvPr>
          <p:cNvPicPr>
            <a:picLocks noChangeAspect="1"/>
          </p:cNvPicPr>
          <p:nvPr/>
        </p:nvPicPr>
        <p:blipFill>
          <a:blip r:embed="rId2"/>
          <a:stretch>
            <a:fillRect/>
          </a:stretch>
        </p:blipFill>
        <p:spPr>
          <a:xfrm>
            <a:off x="2924568" y="1373821"/>
            <a:ext cx="3294863" cy="1127921"/>
          </a:xfrm>
          <a:prstGeom prst="rect">
            <a:avLst/>
          </a:prstGeom>
        </p:spPr>
      </p:pic>
      <p:pic>
        <p:nvPicPr>
          <p:cNvPr id="3" name="圖片 2">
            <a:extLst>
              <a:ext uri="{FF2B5EF4-FFF2-40B4-BE49-F238E27FC236}">
                <a16:creationId xmlns:a16="http://schemas.microsoft.com/office/drawing/2014/main" id="{62808DCA-715E-45C8-ACD2-37168B221948}"/>
              </a:ext>
            </a:extLst>
          </p:cNvPr>
          <p:cNvPicPr>
            <a:picLocks noChangeAspect="1"/>
          </p:cNvPicPr>
          <p:nvPr/>
        </p:nvPicPr>
        <p:blipFill>
          <a:blip r:embed="rId3"/>
          <a:stretch>
            <a:fillRect/>
          </a:stretch>
        </p:blipFill>
        <p:spPr>
          <a:xfrm>
            <a:off x="0" y="3738007"/>
            <a:ext cx="5373045" cy="1021541"/>
          </a:xfrm>
          <a:prstGeom prst="rect">
            <a:avLst/>
          </a:prstGeom>
        </p:spPr>
      </p:pic>
      <p:pic>
        <p:nvPicPr>
          <p:cNvPr id="4" name="圖片 3">
            <a:extLst>
              <a:ext uri="{FF2B5EF4-FFF2-40B4-BE49-F238E27FC236}">
                <a16:creationId xmlns:a16="http://schemas.microsoft.com/office/drawing/2014/main" id="{2FD2089E-CB7B-4E47-B27F-238A9E91B27A}"/>
              </a:ext>
            </a:extLst>
          </p:cNvPr>
          <p:cNvPicPr>
            <a:picLocks noChangeAspect="1"/>
          </p:cNvPicPr>
          <p:nvPr/>
        </p:nvPicPr>
        <p:blipFill>
          <a:blip r:embed="rId4"/>
          <a:stretch>
            <a:fillRect/>
          </a:stretch>
        </p:blipFill>
        <p:spPr>
          <a:xfrm>
            <a:off x="6409943" y="1205119"/>
            <a:ext cx="2734057" cy="1314633"/>
          </a:xfrm>
          <a:prstGeom prst="rect">
            <a:avLst/>
          </a:prstGeom>
        </p:spPr>
      </p:pic>
      <p:pic>
        <p:nvPicPr>
          <p:cNvPr id="7" name="圖片 6">
            <a:extLst>
              <a:ext uri="{FF2B5EF4-FFF2-40B4-BE49-F238E27FC236}">
                <a16:creationId xmlns:a16="http://schemas.microsoft.com/office/drawing/2014/main" id="{3F86A400-78F0-45FD-AEF2-96C8B2F3CAE5}"/>
              </a:ext>
            </a:extLst>
          </p:cNvPr>
          <p:cNvPicPr>
            <a:picLocks noChangeAspect="1"/>
          </p:cNvPicPr>
          <p:nvPr/>
        </p:nvPicPr>
        <p:blipFill>
          <a:blip r:embed="rId5"/>
          <a:stretch>
            <a:fillRect/>
          </a:stretch>
        </p:blipFill>
        <p:spPr>
          <a:xfrm>
            <a:off x="5526047" y="3562622"/>
            <a:ext cx="3617953" cy="1467153"/>
          </a:xfrm>
          <a:prstGeom prst="rect">
            <a:avLst/>
          </a:prstGeom>
        </p:spPr>
      </p:pic>
    </p:spTree>
    <p:extLst>
      <p:ext uri="{BB962C8B-B14F-4D97-AF65-F5344CB8AC3E}">
        <p14:creationId xmlns:p14="http://schemas.microsoft.com/office/powerpoint/2010/main" val="1044448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spcBef>
                <a:spcPts val="0"/>
              </a:spcBef>
              <a:spcAft>
                <a:spcPts val="0"/>
              </a:spcAft>
              <a:buSzPts val="4400"/>
              <a:buNone/>
            </a:pPr>
            <a:r>
              <a:rPr lang="zh-TW"/>
              <a:t>謝謝聆聽 Thanks</a:t>
            </a:r>
            <a:endParaRPr/>
          </a:p>
        </p:txBody>
      </p:sp>
      <p:sp>
        <p:nvSpPr>
          <p:cNvPr id="103" name="Google Shape;103;p2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2000"/>
              <a:buNone/>
            </a:pPr>
            <a:r>
              <a:rPr lang="zh-TW"/>
              <a:t>Q &amp; 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CCB486-4B4B-406F-9071-5168C515D28E}"/>
              </a:ext>
            </a:extLst>
          </p:cNvPr>
          <p:cNvSpPr>
            <a:spLocks noGrp="1"/>
          </p:cNvSpPr>
          <p:nvPr>
            <p:ph type="title"/>
          </p:nvPr>
        </p:nvSpPr>
        <p:spPr/>
        <p:txBody>
          <a:bodyPr>
            <a:normAutofit fontScale="90000"/>
          </a:bodyPr>
          <a:lstStyle/>
          <a:p>
            <a:pPr algn="ctr"/>
            <a:r>
              <a:rPr lang="zh-TW" altLang="en-US" dirty="0"/>
              <a:t>為什麼要推動全民國防教育</a:t>
            </a:r>
            <a:r>
              <a:rPr lang="en-US" altLang="zh-TW" dirty="0"/>
              <a:t>??</a:t>
            </a:r>
            <a:endParaRPr lang="zh-TW" altLang="en-US" dirty="0"/>
          </a:p>
        </p:txBody>
      </p:sp>
      <p:sp>
        <p:nvSpPr>
          <p:cNvPr id="3" name="文字版面配置區 2">
            <a:extLst>
              <a:ext uri="{FF2B5EF4-FFF2-40B4-BE49-F238E27FC236}">
                <a16:creationId xmlns:a16="http://schemas.microsoft.com/office/drawing/2014/main" id="{F712E201-A8DB-49D5-BACC-292508C8E852}"/>
              </a:ext>
            </a:extLst>
          </p:cNvPr>
          <p:cNvSpPr>
            <a:spLocks noGrp="1"/>
          </p:cNvSpPr>
          <p:nvPr>
            <p:ph type="body" idx="1"/>
          </p:nvPr>
        </p:nvSpPr>
        <p:spPr/>
        <p:txBody>
          <a:bodyPr/>
          <a:lstStyle/>
          <a:p>
            <a:r>
              <a:rPr lang="zh-TW" altLang="en-US" dirty="0">
                <a:solidFill>
                  <a:srgbClr val="FF0000"/>
                </a:solidFill>
              </a:rPr>
              <a:t>居安思危</a:t>
            </a:r>
            <a:r>
              <a:rPr lang="zh-TW" altLang="en-US" dirty="0"/>
              <a:t>。孔子曰：</a:t>
            </a:r>
            <a:r>
              <a:rPr lang="en-US" altLang="zh-TW" dirty="0">
                <a:solidFill>
                  <a:srgbClr val="FF0000"/>
                </a:solidFill>
              </a:rPr>
              <a:t>『</a:t>
            </a:r>
            <a:r>
              <a:rPr lang="zh-TW" altLang="en-US" dirty="0">
                <a:solidFill>
                  <a:srgbClr val="FF0000"/>
                </a:solidFill>
              </a:rPr>
              <a:t>人無遠慮，必有近憂。</a:t>
            </a:r>
            <a:r>
              <a:rPr lang="en-US" altLang="zh-TW" dirty="0">
                <a:solidFill>
                  <a:srgbClr val="FF0000"/>
                </a:solidFill>
              </a:rPr>
              <a:t>』</a:t>
            </a:r>
            <a:r>
              <a:rPr lang="zh-TW" altLang="en-US" dirty="0"/>
              <a:t>今之在位者，見利不虞害，貪得不顧恥，以利易身，以財易死。無仁義之德，而有富貴之祿，若蹈坎阱，食於懸門之下，此李斯之所以伏五刑也。</a:t>
            </a:r>
          </a:p>
        </p:txBody>
      </p:sp>
      <p:pic>
        <p:nvPicPr>
          <p:cNvPr id="5" name="圖片 4">
            <a:extLst>
              <a:ext uri="{FF2B5EF4-FFF2-40B4-BE49-F238E27FC236}">
                <a16:creationId xmlns:a16="http://schemas.microsoft.com/office/drawing/2014/main" id="{2FE1C21E-2C24-4890-B485-65C6EC9B1958}"/>
              </a:ext>
            </a:extLst>
          </p:cNvPr>
          <p:cNvPicPr>
            <a:picLocks noChangeAspect="1"/>
          </p:cNvPicPr>
          <p:nvPr/>
        </p:nvPicPr>
        <p:blipFill>
          <a:blip r:embed="rId2"/>
          <a:stretch>
            <a:fillRect/>
          </a:stretch>
        </p:blipFill>
        <p:spPr>
          <a:xfrm>
            <a:off x="0" y="2330777"/>
            <a:ext cx="4738255" cy="2812723"/>
          </a:xfrm>
          <a:prstGeom prst="rect">
            <a:avLst/>
          </a:prstGeom>
          <a:ln>
            <a:noFill/>
          </a:ln>
          <a:effectLst>
            <a:softEdge rad="112500"/>
          </a:effectLst>
        </p:spPr>
      </p:pic>
      <p:pic>
        <p:nvPicPr>
          <p:cNvPr id="6" name="圖片 5">
            <a:extLst>
              <a:ext uri="{FF2B5EF4-FFF2-40B4-BE49-F238E27FC236}">
                <a16:creationId xmlns:a16="http://schemas.microsoft.com/office/drawing/2014/main" id="{51D9ACF1-56D1-4BCA-B8EA-13873722291B}"/>
              </a:ext>
            </a:extLst>
          </p:cNvPr>
          <p:cNvPicPr>
            <a:picLocks noChangeAspect="1"/>
          </p:cNvPicPr>
          <p:nvPr/>
        </p:nvPicPr>
        <p:blipFill>
          <a:blip r:embed="rId3"/>
          <a:stretch>
            <a:fillRect/>
          </a:stretch>
        </p:blipFill>
        <p:spPr>
          <a:xfrm>
            <a:off x="4099067" y="2330777"/>
            <a:ext cx="5044933" cy="2812723"/>
          </a:xfrm>
          <a:prstGeom prst="rect">
            <a:avLst/>
          </a:prstGeom>
          <a:ln>
            <a:noFill/>
          </a:ln>
          <a:effectLst>
            <a:softEdge rad="112500"/>
          </a:effectLst>
        </p:spPr>
      </p:pic>
    </p:spTree>
    <p:extLst>
      <p:ext uri="{BB962C8B-B14F-4D97-AF65-F5344CB8AC3E}">
        <p14:creationId xmlns:p14="http://schemas.microsoft.com/office/powerpoint/2010/main" val="2160348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A1769D-0094-45F1-81CC-43639B6F211D}"/>
              </a:ext>
            </a:extLst>
          </p:cNvPr>
          <p:cNvSpPr>
            <a:spLocks noGrp="1"/>
          </p:cNvSpPr>
          <p:nvPr>
            <p:ph type="title"/>
          </p:nvPr>
        </p:nvSpPr>
        <p:spPr/>
        <p:txBody>
          <a:bodyPr>
            <a:normAutofit fontScale="90000"/>
          </a:bodyPr>
          <a:lstStyle/>
          <a:p>
            <a:pPr algn="ctr"/>
            <a:r>
              <a:rPr lang="zh-TW" altLang="en-US" dirty="0"/>
              <a:t>該做什麼</a:t>
            </a:r>
            <a:r>
              <a:rPr lang="en-US" altLang="zh-TW" dirty="0"/>
              <a:t>?</a:t>
            </a:r>
            <a:endParaRPr lang="zh-TW" altLang="en-US" dirty="0"/>
          </a:p>
        </p:txBody>
      </p:sp>
      <p:sp>
        <p:nvSpPr>
          <p:cNvPr id="3" name="文字版面配置區 2">
            <a:extLst>
              <a:ext uri="{FF2B5EF4-FFF2-40B4-BE49-F238E27FC236}">
                <a16:creationId xmlns:a16="http://schemas.microsoft.com/office/drawing/2014/main" id="{2771D109-7A1F-4BB6-B741-6944FAE1213C}"/>
              </a:ext>
            </a:extLst>
          </p:cNvPr>
          <p:cNvSpPr>
            <a:spLocks noGrp="1"/>
          </p:cNvSpPr>
          <p:nvPr>
            <p:ph type="body" idx="1"/>
          </p:nvPr>
        </p:nvSpPr>
        <p:spPr/>
        <p:txBody>
          <a:bodyPr/>
          <a:lstStyle/>
          <a:p>
            <a:r>
              <a:rPr lang="zh-TW" altLang="en-US" dirty="0"/>
              <a:t>有哪些角色</a:t>
            </a:r>
            <a:r>
              <a:rPr lang="en-US" altLang="zh-TW" dirty="0"/>
              <a:t>?</a:t>
            </a:r>
            <a:r>
              <a:rPr lang="zh-TW" altLang="en-US" dirty="0"/>
              <a:t> 有什麼任務</a:t>
            </a:r>
            <a:r>
              <a:rPr lang="en-US" altLang="zh-TW" dirty="0"/>
              <a:t>?</a:t>
            </a:r>
          </a:p>
          <a:p>
            <a:r>
              <a:rPr lang="zh-TW" altLang="en-US" dirty="0"/>
              <a:t>增強國防，是自我防衛還是挑釁行為</a:t>
            </a:r>
            <a:r>
              <a:rPr lang="en-US" altLang="zh-TW" dirty="0"/>
              <a:t>?</a:t>
            </a:r>
          </a:p>
          <a:p>
            <a:r>
              <a:rPr lang="zh-TW" altLang="en-US" dirty="0"/>
              <a:t>哪些是必要投資</a:t>
            </a:r>
            <a:r>
              <a:rPr lang="en-US" altLang="zh-TW" dirty="0"/>
              <a:t>? </a:t>
            </a:r>
            <a:r>
              <a:rPr lang="zh-TW" altLang="en-US" dirty="0"/>
              <a:t>充要投資</a:t>
            </a:r>
            <a:r>
              <a:rPr lang="en-US" altLang="zh-TW" dirty="0"/>
              <a:t>?</a:t>
            </a:r>
            <a:r>
              <a:rPr lang="zh-TW" altLang="en-US" dirty="0"/>
              <a:t> </a:t>
            </a:r>
            <a:endParaRPr lang="en-US" altLang="zh-TW" dirty="0"/>
          </a:p>
          <a:p>
            <a:r>
              <a:rPr lang="zh-TW" altLang="en-US" dirty="0"/>
              <a:t>教官適合擔任師資嗎</a:t>
            </a:r>
            <a:r>
              <a:rPr lang="en-US" altLang="zh-TW" dirty="0"/>
              <a:t>?</a:t>
            </a:r>
            <a:endParaRPr lang="zh-TW" altLang="en-US" dirty="0"/>
          </a:p>
        </p:txBody>
      </p:sp>
      <p:pic>
        <p:nvPicPr>
          <p:cNvPr id="4" name="圖片 3">
            <a:extLst>
              <a:ext uri="{FF2B5EF4-FFF2-40B4-BE49-F238E27FC236}">
                <a16:creationId xmlns:a16="http://schemas.microsoft.com/office/drawing/2014/main" id="{90EE1840-AD33-4F07-805C-70D7AA339B37}"/>
              </a:ext>
            </a:extLst>
          </p:cNvPr>
          <p:cNvPicPr>
            <a:picLocks noChangeAspect="1"/>
          </p:cNvPicPr>
          <p:nvPr/>
        </p:nvPicPr>
        <p:blipFill>
          <a:blip r:embed="rId3"/>
          <a:stretch>
            <a:fillRect/>
          </a:stretch>
        </p:blipFill>
        <p:spPr>
          <a:xfrm>
            <a:off x="6872505" y="0"/>
            <a:ext cx="2271495" cy="5143500"/>
          </a:xfrm>
          <a:prstGeom prst="rect">
            <a:avLst/>
          </a:prstGeom>
        </p:spPr>
      </p:pic>
      <p:pic>
        <p:nvPicPr>
          <p:cNvPr id="6" name="圖片 5">
            <a:extLst>
              <a:ext uri="{FF2B5EF4-FFF2-40B4-BE49-F238E27FC236}">
                <a16:creationId xmlns:a16="http://schemas.microsoft.com/office/drawing/2014/main" id="{06EB09FC-6C3F-4F75-AB4D-E94F0969C4D0}"/>
              </a:ext>
            </a:extLst>
          </p:cNvPr>
          <p:cNvPicPr>
            <a:picLocks noChangeAspect="1"/>
          </p:cNvPicPr>
          <p:nvPr/>
        </p:nvPicPr>
        <p:blipFill>
          <a:blip r:embed="rId4"/>
          <a:stretch>
            <a:fillRect/>
          </a:stretch>
        </p:blipFill>
        <p:spPr>
          <a:xfrm>
            <a:off x="0" y="3083266"/>
            <a:ext cx="3397467" cy="2060234"/>
          </a:xfrm>
          <a:prstGeom prst="rect">
            <a:avLst/>
          </a:prstGeom>
          <a:ln>
            <a:noFill/>
          </a:ln>
          <a:effectLst>
            <a:softEdge rad="112500"/>
          </a:effectLst>
        </p:spPr>
      </p:pic>
      <p:pic>
        <p:nvPicPr>
          <p:cNvPr id="7" name="圖片 6">
            <a:extLst>
              <a:ext uri="{FF2B5EF4-FFF2-40B4-BE49-F238E27FC236}">
                <a16:creationId xmlns:a16="http://schemas.microsoft.com/office/drawing/2014/main" id="{3F850ADE-4A90-4A36-A096-7D89D2C703CC}"/>
              </a:ext>
            </a:extLst>
          </p:cNvPr>
          <p:cNvPicPr>
            <a:picLocks noChangeAspect="1"/>
          </p:cNvPicPr>
          <p:nvPr/>
        </p:nvPicPr>
        <p:blipFill>
          <a:blip r:embed="rId5"/>
          <a:stretch>
            <a:fillRect/>
          </a:stretch>
        </p:blipFill>
        <p:spPr>
          <a:xfrm>
            <a:off x="3418382" y="3083265"/>
            <a:ext cx="3454123" cy="2060235"/>
          </a:xfrm>
          <a:prstGeom prst="rect">
            <a:avLst/>
          </a:prstGeom>
          <a:ln>
            <a:noFill/>
          </a:ln>
          <a:effectLst>
            <a:softEdge rad="112500"/>
          </a:effectLst>
        </p:spPr>
      </p:pic>
    </p:spTree>
    <p:extLst>
      <p:ext uri="{BB962C8B-B14F-4D97-AF65-F5344CB8AC3E}">
        <p14:creationId xmlns:p14="http://schemas.microsoft.com/office/powerpoint/2010/main" val="3274160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C5233A2-A999-4A15-9992-BD37524642BC}"/>
              </a:ext>
            </a:extLst>
          </p:cNvPr>
          <p:cNvSpPr>
            <a:spLocks noGrp="1"/>
          </p:cNvSpPr>
          <p:nvPr>
            <p:ph type="title"/>
          </p:nvPr>
        </p:nvSpPr>
        <p:spPr/>
        <p:txBody>
          <a:bodyPr>
            <a:normAutofit fontScale="90000"/>
          </a:bodyPr>
          <a:lstStyle/>
          <a:p>
            <a:pPr algn="ctr"/>
            <a:r>
              <a:rPr lang="zh-TW" altLang="en-US" dirty="0"/>
              <a:t>課綱 </a:t>
            </a:r>
            <a:r>
              <a:rPr lang="en-US" altLang="zh-TW" dirty="0"/>
              <a:t>VS</a:t>
            </a:r>
            <a:r>
              <a:rPr lang="zh-TW" altLang="en-US" dirty="0"/>
              <a:t> 課程</a:t>
            </a:r>
          </a:p>
        </p:txBody>
      </p:sp>
      <p:sp>
        <p:nvSpPr>
          <p:cNvPr id="5" name="文字版面配置區 4">
            <a:extLst>
              <a:ext uri="{FF2B5EF4-FFF2-40B4-BE49-F238E27FC236}">
                <a16:creationId xmlns:a16="http://schemas.microsoft.com/office/drawing/2014/main" id="{9BB505E5-8CE3-4D99-B1B5-B18F9F2BE381}"/>
              </a:ext>
            </a:extLst>
          </p:cNvPr>
          <p:cNvSpPr>
            <a:spLocks noGrp="1"/>
          </p:cNvSpPr>
          <p:nvPr>
            <p:ph type="body" idx="1"/>
          </p:nvPr>
        </p:nvSpPr>
        <p:spPr>
          <a:xfrm>
            <a:off x="627232" y="1152474"/>
            <a:ext cx="3684367" cy="3991025"/>
          </a:xfrm>
        </p:spPr>
        <p:txBody>
          <a:bodyPr>
            <a:normAutofit/>
          </a:bodyPr>
          <a:lstStyle/>
          <a:p>
            <a:r>
              <a:rPr lang="zh-TW" altLang="en-US" b="1" dirty="0"/>
              <a:t>全民國防概論 </a:t>
            </a:r>
          </a:p>
          <a:p>
            <a:pPr lvl="1"/>
            <a:r>
              <a:rPr lang="en-US" altLang="zh-TW" dirty="0"/>
              <a:t>A.</a:t>
            </a:r>
            <a:r>
              <a:rPr lang="zh-TW" altLang="en-US" dirty="0"/>
              <a:t>國家安全的重要性 </a:t>
            </a:r>
          </a:p>
          <a:p>
            <a:pPr lvl="1"/>
            <a:r>
              <a:rPr lang="en-US" altLang="zh-TW" dirty="0"/>
              <a:t>B.</a:t>
            </a:r>
            <a:r>
              <a:rPr lang="zh-TW" altLang="en-US" dirty="0"/>
              <a:t>全民國防的意涵 </a:t>
            </a:r>
          </a:p>
          <a:p>
            <a:pPr lvl="1"/>
            <a:r>
              <a:rPr lang="en-US" altLang="zh-TW" dirty="0"/>
              <a:t>C.</a:t>
            </a:r>
            <a:r>
              <a:rPr lang="zh-TW" altLang="en-US" dirty="0"/>
              <a:t>全民國防理念的實踐經驗 </a:t>
            </a:r>
          </a:p>
          <a:p>
            <a:r>
              <a:rPr lang="zh-TW" altLang="en-US" dirty="0"/>
              <a:t> </a:t>
            </a:r>
            <a:r>
              <a:rPr lang="zh-TW" altLang="en-US" b="1" dirty="0"/>
              <a:t>國際情勢與國家安全</a:t>
            </a:r>
            <a:r>
              <a:rPr lang="zh-TW" altLang="en-US" dirty="0"/>
              <a:t> </a:t>
            </a:r>
          </a:p>
          <a:p>
            <a:pPr lvl="1"/>
            <a:r>
              <a:rPr lang="en-US" altLang="zh-TW" dirty="0"/>
              <a:t>D.</a:t>
            </a:r>
            <a:r>
              <a:rPr lang="zh-TW" altLang="en-US" dirty="0"/>
              <a:t>全球與亞太區域安全情勢 </a:t>
            </a:r>
          </a:p>
          <a:p>
            <a:pPr lvl="1"/>
            <a:r>
              <a:rPr lang="en-US" altLang="zh-TW" dirty="0"/>
              <a:t>E.</a:t>
            </a:r>
            <a:r>
              <a:rPr lang="zh-TW" altLang="en-US" dirty="0"/>
              <a:t>我國國家安全情勢與機會 </a:t>
            </a:r>
          </a:p>
          <a:p>
            <a:r>
              <a:rPr lang="zh-TW" altLang="en-US" dirty="0"/>
              <a:t> </a:t>
            </a:r>
            <a:r>
              <a:rPr lang="zh-TW" altLang="en-US" b="1" dirty="0"/>
              <a:t>我國國防現況與發展</a:t>
            </a:r>
            <a:r>
              <a:rPr lang="zh-TW" altLang="en-US" dirty="0"/>
              <a:t> </a:t>
            </a:r>
          </a:p>
          <a:p>
            <a:pPr lvl="1"/>
            <a:r>
              <a:rPr lang="en-US" altLang="zh-TW" dirty="0"/>
              <a:t>F.</a:t>
            </a:r>
            <a:r>
              <a:rPr lang="zh-TW" altLang="en-US" dirty="0"/>
              <a:t>國防政策與國軍 </a:t>
            </a:r>
          </a:p>
          <a:p>
            <a:pPr lvl="1"/>
            <a:r>
              <a:rPr lang="en-US" altLang="zh-TW" dirty="0"/>
              <a:t>G.</a:t>
            </a:r>
            <a:r>
              <a:rPr lang="zh-TW" altLang="en-US" dirty="0"/>
              <a:t>軍備與國防科技 </a:t>
            </a:r>
          </a:p>
          <a:p>
            <a:r>
              <a:rPr lang="zh-TW" altLang="en-US" dirty="0"/>
              <a:t> </a:t>
            </a:r>
            <a:r>
              <a:rPr lang="zh-TW" altLang="en-US" b="1" dirty="0"/>
              <a:t>防衛動員與災害防救</a:t>
            </a:r>
            <a:r>
              <a:rPr lang="zh-TW" altLang="en-US" dirty="0"/>
              <a:t> </a:t>
            </a:r>
          </a:p>
          <a:p>
            <a:pPr lvl="1"/>
            <a:r>
              <a:rPr lang="en-US" altLang="zh-TW" dirty="0"/>
              <a:t>H.</a:t>
            </a:r>
            <a:r>
              <a:rPr lang="zh-TW" altLang="en-US" dirty="0"/>
              <a:t>全民動員防衛的意義 </a:t>
            </a:r>
          </a:p>
          <a:p>
            <a:pPr lvl="1"/>
            <a:r>
              <a:rPr lang="en-US" altLang="zh-TW" dirty="0"/>
              <a:t>I.</a:t>
            </a:r>
            <a:r>
              <a:rPr lang="zh-TW" altLang="en-US" dirty="0"/>
              <a:t>災害防救與應變 </a:t>
            </a:r>
          </a:p>
          <a:p>
            <a:pPr lvl="1"/>
            <a:r>
              <a:rPr lang="en-US" altLang="zh-TW" dirty="0"/>
              <a:t>J.</a:t>
            </a:r>
            <a:r>
              <a:rPr lang="zh-TW" altLang="en-US" dirty="0"/>
              <a:t>射擊預習與實作 </a:t>
            </a:r>
          </a:p>
          <a:p>
            <a:r>
              <a:rPr lang="zh-TW" altLang="en-US" dirty="0"/>
              <a:t> </a:t>
            </a:r>
            <a:r>
              <a:rPr lang="zh-TW" altLang="en-US" b="1" dirty="0"/>
              <a:t>戰爭啟示與全民國防</a:t>
            </a:r>
            <a:r>
              <a:rPr lang="zh-TW" altLang="en-US" dirty="0"/>
              <a:t> </a:t>
            </a:r>
          </a:p>
          <a:p>
            <a:pPr lvl="1"/>
            <a:r>
              <a:rPr lang="en-US" altLang="zh-TW" dirty="0"/>
              <a:t>K.</a:t>
            </a:r>
            <a:r>
              <a:rPr lang="zh-TW" altLang="en-US" dirty="0"/>
              <a:t>台灣重要戰役與影響</a:t>
            </a:r>
          </a:p>
        </p:txBody>
      </p:sp>
      <p:sp>
        <p:nvSpPr>
          <p:cNvPr id="6" name="文字版面配置區 5">
            <a:extLst>
              <a:ext uri="{FF2B5EF4-FFF2-40B4-BE49-F238E27FC236}">
                <a16:creationId xmlns:a16="http://schemas.microsoft.com/office/drawing/2014/main" id="{2CB599F1-BA3B-43EE-A25F-097D48B1E30C}"/>
              </a:ext>
            </a:extLst>
          </p:cNvPr>
          <p:cNvSpPr>
            <a:spLocks noGrp="1"/>
          </p:cNvSpPr>
          <p:nvPr>
            <p:ph type="body" idx="2"/>
          </p:nvPr>
        </p:nvSpPr>
        <p:spPr/>
        <p:txBody>
          <a:bodyPr>
            <a:normAutofit/>
          </a:bodyPr>
          <a:lstStyle/>
          <a:p>
            <a:pPr marL="139700" indent="0">
              <a:buNone/>
            </a:pPr>
            <a:r>
              <a:rPr lang="en-US" altLang="zh-TW" dirty="0"/>
              <a:t>1.</a:t>
            </a:r>
            <a:r>
              <a:rPr lang="zh-TW" altLang="en-US" dirty="0"/>
              <a:t>空氣槍射擊或 </a:t>
            </a:r>
            <a:r>
              <a:rPr lang="en-US" altLang="zh-TW" dirty="0"/>
              <a:t>/ </a:t>
            </a:r>
            <a:r>
              <a:rPr lang="zh-TW" altLang="en-US" dirty="0"/>
              <a:t>小部隊運動射擊 </a:t>
            </a:r>
            <a:r>
              <a:rPr lang="en-US" altLang="zh-TW" dirty="0"/>
              <a:t>J.</a:t>
            </a:r>
            <a:r>
              <a:rPr lang="zh-TW" altLang="en-US" dirty="0"/>
              <a:t> </a:t>
            </a:r>
            <a:endParaRPr lang="en-US" altLang="zh-TW" dirty="0"/>
          </a:p>
          <a:p>
            <a:pPr marL="139700" indent="0">
              <a:buNone/>
            </a:pPr>
            <a:r>
              <a:rPr lang="en-US" altLang="zh-TW" dirty="0"/>
              <a:t>2.</a:t>
            </a:r>
            <a:r>
              <a:rPr lang="zh-TW" altLang="en-US" dirty="0"/>
              <a:t>台灣軍購武器  </a:t>
            </a:r>
            <a:r>
              <a:rPr lang="en-US" altLang="zh-TW" dirty="0"/>
              <a:t>E.G</a:t>
            </a:r>
            <a:r>
              <a:rPr lang="zh-TW" altLang="en-US" dirty="0"/>
              <a:t>  </a:t>
            </a:r>
          </a:p>
          <a:p>
            <a:pPr marL="139700" indent="0">
              <a:buNone/>
            </a:pPr>
            <a:r>
              <a:rPr lang="en-US" altLang="zh-TW" dirty="0"/>
              <a:t>3.</a:t>
            </a:r>
            <a:r>
              <a:rPr lang="zh-TW" altLang="en-US" dirty="0"/>
              <a:t>同學選武器分享和報告 </a:t>
            </a:r>
            <a:r>
              <a:rPr lang="en-US" altLang="zh-TW" dirty="0"/>
              <a:t>G.</a:t>
            </a:r>
            <a:r>
              <a:rPr lang="zh-TW" altLang="en-US" dirty="0"/>
              <a:t>  </a:t>
            </a:r>
          </a:p>
          <a:p>
            <a:pPr marL="139700" indent="0">
              <a:buNone/>
            </a:pPr>
            <a:r>
              <a:rPr lang="en-US" altLang="zh-TW" dirty="0"/>
              <a:t>4.</a:t>
            </a:r>
            <a:r>
              <a:rPr lang="zh-TW" altLang="en-US" dirty="0"/>
              <a:t>俄烏戰例  </a:t>
            </a:r>
            <a:r>
              <a:rPr lang="en-US" altLang="zh-TW" dirty="0"/>
              <a:t>ABCD</a:t>
            </a:r>
            <a:r>
              <a:rPr lang="zh-TW" altLang="en-US" dirty="0"/>
              <a:t> </a:t>
            </a:r>
          </a:p>
          <a:p>
            <a:pPr marL="139700" indent="0">
              <a:buNone/>
            </a:pPr>
            <a:r>
              <a:rPr lang="en-US" altLang="zh-TW" dirty="0"/>
              <a:t>5.</a:t>
            </a:r>
            <a:r>
              <a:rPr lang="zh-TW" altLang="en-US" dirty="0"/>
              <a:t>中共攻台想定 </a:t>
            </a:r>
            <a:r>
              <a:rPr lang="en-US" altLang="zh-TW" dirty="0"/>
              <a:t>AEF</a:t>
            </a:r>
            <a:endParaRPr lang="zh-TW" altLang="en-US" dirty="0"/>
          </a:p>
          <a:p>
            <a:pPr marL="139700" indent="0">
              <a:buNone/>
            </a:pPr>
            <a:r>
              <a:rPr lang="en-US" altLang="zh-TW" dirty="0"/>
              <a:t>6.</a:t>
            </a:r>
            <a:r>
              <a:rPr lang="zh-TW" altLang="en-US" dirty="0"/>
              <a:t>從國際貿易了解中共備戰情形 </a:t>
            </a:r>
            <a:r>
              <a:rPr lang="en-US" altLang="zh-TW" dirty="0"/>
              <a:t>DE</a:t>
            </a:r>
            <a:endParaRPr lang="zh-TW" altLang="en-US" dirty="0"/>
          </a:p>
          <a:p>
            <a:pPr marL="139700" indent="0">
              <a:buNone/>
            </a:pPr>
            <a:r>
              <a:rPr lang="en-US" altLang="zh-TW" dirty="0"/>
              <a:t>7.</a:t>
            </a:r>
            <a:r>
              <a:rPr lang="zh-TW" altLang="en-US" dirty="0"/>
              <a:t>台灣防衛作戰之兵員、設施設備與經費 </a:t>
            </a:r>
            <a:r>
              <a:rPr lang="en-US" altLang="zh-TW" dirty="0"/>
              <a:t>EK</a:t>
            </a:r>
            <a:endParaRPr lang="zh-TW" altLang="en-US" dirty="0"/>
          </a:p>
          <a:p>
            <a:pPr marL="139700" indent="0">
              <a:buNone/>
            </a:pPr>
            <a:r>
              <a:rPr lang="en-US" altLang="zh-TW" dirty="0"/>
              <a:t>8.</a:t>
            </a:r>
            <a:r>
              <a:rPr lang="zh-TW" altLang="en-US" dirty="0"/>
              <a:t>資訊戰 </a:t>
            </a:r>
            <a:r>
              <a:rPr lang="en-US" altLang="zh-TW" dirty="0"/>
              <a:t>ADH</a:t>
            </a:r>
            <a:endParaRPr lang="zh-TW" altLang="en-US" dirty="0"/>
          </a:p>
          <a:p>
            <a:pPr marL="139700" indent="0">
              <a:buNone/>
            </a:pPr>
            <a:r>
              <a:rPr lang="en-US" altLang="zh-TW" dirty="0"/>
              <a:t>9.</a:t>
            </a:r>
            <a:r>
              <a:rPr lang="zh-TW" altLang="en-US" dirty="0"/>
              <a:t>參訪國家太空中心 </a:t>
            </a:r>
            <a:r>
              <a:rPr lang="en-US" altLang="zh-TW" dirty="0"/>
              <a:t>G</a:t>
            </a:r>
            <a:endParaRPr lang="zh-TW" altLang="en-US" dirty="0"/>
          </a:p>
          <a:p>
            <a:pPr marL="139700" indent="0">
              <a:buNone/>
            </a:pPr>
            <a:r>
              <a:rPr lang="en-US" altLang="zh-TW" dirty="0"/>
              <a:t>10.</a:t>
            </a:r>
            <a:r>
              <a:rPr lang="zh-TW" altLang="en-US" dirty="0"/>
              <a:t>衛生與基礎救護 </a:t>
            </a:r>
            <a:r>
              <a:rPr lang="en-US" altLang="zh-TW" dirty="0"/>
              <a:t>I</a:t>
            </a:r>
            <a:endParaRPr lang="zh-TW" altLang="en-US" dirty="0"/>
          </a:p>
          <a:p>
            <a:pPr marL="139700" indent="0">
              <a:buNone/>
            </a:pPr>
            <a:r>
              <a:rPr lang="en-US" altLang="zh-TW" dirty="0"/>
              <a:t>11.</a:t>
            </a:r>
            <a:r>
              <a:rPr lang="zh-TW" altLang="en-US" dirty="0"/>
              <a:t>防災避難規劃 </a:t>
            </a:r>
            <a:r>
              <a:rPr lang="en-US" altLang="zh-TW" dirty="0"/>
              <a:t>I</a:t>
            </a:r>
            <a:endParaRPr lang="zh-TW" altLang="en-US" dirty="0"/>
          </a:p>
          <a:p>
            <a:pPr marL="139700" indent="0">
              <a:buNone/>
            </a:pPr>
            <a:r>
              <a:rPr lang="en-US" altLang="zh-TW" dirty="0"/>
              <a:t>12.</a:t>
            </a:r>
            <a:r>
              <a:rPr lang="zh-TW" altLang="en-US" dirty="0"/>
              <a:t>生存營  </a:t>
            </a:r>
            <a:r>
              <a:rPr lang="en-US" altLang="zh-TW" dirty="0"/>
              <a:t>I</a:t>
            </a:r>
          </a:p>
          <a:p>
            <a:pPr marL="139700" indent="0">
              <a:buNone/>
            </a:pPr>
            <a:r>
              <a:rPr lang="en-US" altLang="zh-TW" dirty="0"/>
              <a:t>13.</a:t>
            </a:r>
            <a:r>
              <a:rPr lang="zh-TW" altLang="en-US" dirty="0"/>
              <a:t>家用儲能與電網韌性 </a:t>
            </a:r>
            <a:r>
              <a:rPr lang="en-US" altLang="zh-TW" dirty="0"/>
              <a:t>H I</a:t>
            </a:r>
            <a:endParaRPr lang="zh-TW" altLang="en-US" dirty="0"/>
          </a:p>
          <a:p>
            <a:endParaRPr lang="zh-TW" altLang="en-US" dirty="0"/>
          </a:p>
        </p:txBody>
      </p:sp>
      <p:sp>
        <p:nvSpPr>
          <p:cNvPr id="2" name="文字方塊 1">
            <a:extLst>
              <a:ext uri="{FF2B5EF4-FFF2-40B4-BE49-F238E27FC236}">
                <a16:creationId xmlns:a16="http://schemas.microsoft.com/office/drawing/2014/main" id="{68CD780D-AC03-4889-B38F-2BDD9D82DEAC}"/>
              </a:ext>
            </a:extLst>
          </p:cNvPr>
          <p:cNvSpPr txBox="1"/>
          <p:nvPr/>
        </p:nvSpPr>
        <p:spPr>
          <a:xfrm>
            <a:off x="3291401" y="4243990"/>
            <a:ext cx="2040396" cy="307777"/>
          </a:xfrm>
          <a:prstGeom prst="rect">
            <a:avLst/>
          </a:prstGeom>
          <a:noFill/>
        </p:spPr>
        <p:txBody>
          <a:bodyPr wrap="square" rtlCol="0">
            <a:spAutoFit/>
          </a:bodyPr>
          <a:lstStyle/>
          <a:p>
            <a:r>
              <a:rPr lang="zh-TW" altLang="en-US" dirty="0">
                <a:hlinkClick r:id="rId2"/>
              </a:rPr>
              <a:t>課程活動影片紀錄</a:t>
            </a:r>
            <a:endParaRPr lang="zh-TW" altLang="en-US" dirty="0"/>
          </a:p>
        </p:txBody>
      </p:sp>
    </p:spTree>
    <p:extLst>
      <p:ext uri="{BB962C8B-B14F-4D97-AF65-F5344CB8AC3E}">
        <p14:creationId xmlns:p14="http://schemas.microsoft.com/office/powerpoint/2010/main" val="2134381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D368F4-9F15-4DC3-BCED-46C2A7A59F6D}"/>
              </a:ext>
            </a:extLst>
          </p:cNvPr>
          <p:cNvSpPr>
            <a:spLocks noGrp="1"/>
          </p:cNvSpPr>
          <p:nvPr>
            <p:ph type="title"/>
          </p:nvPr>
        </p:nvSpPr>
        <p:spPr/>
        <p:txBody>
          <a:bodyPr>
            <a:normAutofit fontScale="90000"/>
          </a:bodyPr>
          <a:lstStyle/>
          <a:p>
            <a:pPr algn="ctr"/>
            <a:r>
              <a:rPr lang="zh-TW" altLang="en-US" dirty="0"/>
              <a:t>課程實例</a:t>
            </a:r>
          </a:p>
        </p:txBody>
      </p:sp>
      <p:sp>
        <p:nvSpPr>
          <p:cNvPr id="4" name="文字版面配置區 3">
            <a:extLst>
              <a:ext uri="{FF2B5EF4-FFF2-40B4-BE49-F238E27FC236}">
                <a16:creationId xmlns:a16="http://schemas.microsoft.com/office/drawing/2014/main" id="{E75B6CAA-17EF-41BD-B27C-AEE931EE3DDA}"/>
              </a:ext>
            </a:extLst>
          </p:cNvPr>
          <p:cNvSpPr>
            <a:spLocks noGrp="1"/>
          </p:cNvSpPr>
          <p:nvPr>
            <p:ph type="body" idx="1"/>
          </p:nvPr>
        </p:nvSpPr>
        <p:spPr/>
        <p:txBody>
          <a:bodyPr/>
          <a:lstStyle/>
          <a:p>
            <a:r>
              <a:rPr lang="zh-TW" altLang="en-US" dirty="0"/>
              <a:t>課程</a:t>
            </a:r>
            <a:endParaRPr lang="en-US" altLang="zh-TW" dirty="0"/>
          </a:p>
          <a:p>
            <a:pPr lvl="1"/>
            <a:r>
              <a:rPr lang="en-US" altLang="zh-TW" dirty="0"/>
              <a:t>20 </a:t>
            </a:r>
            <a:r>
              <a:rPr lang="zh-TW" altLang="en-US" dirty="0"/>
              <a:t>週課程 </a:t>
            </a:r>
            <a:r>
              <a:rPr lang="en-US" altLang="zh-TW" dirty="0"/>
              <a:t>(</a:t>
            </a:r>
            <a:r>
              <a:rPr lang="zh-TW" altLang="en-US" dirty="0"/>
              <a:t> </a:t>
            </a:r>
            <a:r>
              <a:rPr lang="en-US" altLang="zh-TW" dirty="0"/>
              <a:t>~25</a:t>
            </a:r>
            <a:r>
              <a:rPr lang="zh-TW" altLang="en-US" dirty="0"/>
              <a:t>小時 </a:t>
            </a:r>
            <a:r>
              <a:rPr lang="en-US" altLang="zh-TW" dirty="0"/>
              <a:t>)</a:t>
            </a:r>
          </a:p>
          <a:p>
            <a:pPr lvl="1"/>
            <a:r>
              <a:rPr lang="zh-TW" altLang="en-US" dirty="0"/>
              <a:t>每次 </a:t>
            </a:r>
            <a:r>
              <a:rPr lang="en-US" altLang="zh-TW" dirty="0"/>
              <a:t>~</a:t>
            </a:r>
            <a:r>
              <a:rPr lang="zh-TW" altLang="en-US" dirty="0"/>
              <a:t> </a:t>
            </a:r>
            <a:r>
              <a:rPr lang="en-US" altLang="zh-TW" dirty="0"/>
              <a:t>100 </a:t>
            </a:r>
            <a:r>
              <a:rPr lang="zh-TW" altLang="en-US" dirty="0"/>
              <a:t>發</a:t>
            </a:r>
            <a:r>
              <a:rPr lang="en-US" altLang="zh-TW" dirty="0"/>
              <a:t>/</a:t>
            </a:r>
            <a:r>
              <a:rPr lang="zh-TW" altLang="en-US" dirty="0"/>
              <a:t>人</a:t>
            </a:r>
            <a:endParaRPr lang="en-US" altLang="zh-TW" dirty="0"/>
          </a:p>
          <a:p>
            <a:pPr lvl="1"/>
            <a:r>
              <a:rPr lang="zh-TW" altLang="en-US" dirty="0"/>
              <a:t>手槍，衝鋒槍，步槍，狙擊槍</a:t>
            </a:r>
            <a:endParaRPr lang="en-US" altLang="zh-TW" dirty="0"/>
          </a:p>
          <a:p>
            <a:pPr lvl="1"/>
            <a:r>
              <a:rPr lang="zh-TW" altLang="en-US" dirty="0"/>
              <a:t>槍枝安全，瞄準射擊，彈道歸零，戰傷救護，戰術演練</a:t>
            </a:r>
            <a:endParaRPr lang="en-US" altLang="zh-TW" dirty="0"/>
          </a:p>
          <a:p>
            <a:pPr lvl="1"/>
            <a:r>
              <a:rPr lang="zh-TW" altLang="en-US" dirty="0"/>
              <a:t>光學瞄具</a:t>
            </a:r>
            <a:endParaRPr lang="en-US" altLang="zh-TW" dirty="0"/>
          </a:p>
          <a:p>
            <a:pPr lvl="1"/>
            <a:endParaRPr lang="en-US" altLang="zh-TW" dirty="0"/>
          </a:p>
          <a:p>
            <a:pPr lvl="1"/>
            <a:endParaRPr lang="en-US" altLang="zh-TW" dirty="0"/>
          </a:p>
          <a:p>
            <a:r>
              <a:rPr lang="zh-TW" altLang="en-US" dirty="0"/>
              <a:t>集訓</a:t>
            </a:r>
            <a:endParaRPr lang="en-US" altLang="zh-TW" dirty="0"/>
          </a:p>
          <a:p>
            <a:pPr lvl="1"/>
            <a:r>
              <a:rPr lang="en-US" altLang="zh-TW" dirty="0"/>
              <a:t>8~12 </a:t>
            </a:r>
            <a:r>
              <a:rPr lang="zh-TW" altLang="en-US" dirty="0"/>
              <a:t>小時 </a:t>
            </a:r>
            <a:r>
              <a:rPr lang="en-US" altLang="zh-TW" dirty="0"/>
              <a:t>(1~1.5</a:t>
            </a:r>
            <a:r>
              <a:rPr lang="zh-TW" altLang="en-US" dirty="0"/>
              <a:t>天</a:t>
            </a:r>
            <a:r>
              <a:rPr lang="en-US" altLang="zh-TW" dirty="0"/>
              <a:t>)</a:t>
            </a:r>
          </a:p>
          <a:p>
            <a:pPr lvl="1"/>
            <a:r>
              <a:rPr lang="en-US" altLang="zh-TW" dirty="0"/>
              <a:t>~</a:t>
            </a:r>
            <a:r>
              <a:rPr lang="zh-TW" altLang="en-US" dirty="0"/>
              <a:t> </a:t>
            </a:r>
            <a:r>
              <a:rPr lang="en-US" altLang="zh-TW" dirty="0"/>
              <a:t>500 </a:t>
            </a:r>
            <a:r>
              <a:rPr lang="zh-TW" altLang="en-US" dirty="0"/>
              <a:t>發</a:t>
            </a:r>
            <a:r>
              <a:rPr lang="en-US" altLang="zh-TW" dirty="0"/>
              <a:t>/</a:t>
            </a:r>
            <a:r>
              <a:rPr lang="zh-TW" altLang="en-US" dirty="0"/>
              <a:t>人</a:t>
            </a:r>
            <a:endParaRPr lang="en-US" altLang="zh-TW" dirty="0"/>
          </a:p>
          <a:p>
            <a:pPr lvl="1"/>
            <a:r>
              <a:rPr lang="zh-TW" altLang="en-US" dirty="0"/>
              <a:t>槍枝安全，瞄準射擊，彈道歸零，戰傷救護</a:t>
            </a:r>
            <a:endParaRPr lang="en-US" altLang="zh-TW" dirty="0"/>
          </a:p>
          <a:p>
            <a:pPr lvl="1"/>
            <a:r>
              <a:rPr lang="zh-TW" altLang="en-US" dirty="0"/>
              <a:t>手槍，步槍</a:t>
            </a:r>
            <a:endParaRPr lang="en-US" altLang="zh-TW" dirty="0"/>
          </a:p>
          <a:p>
            <a:pPr lvl="1"/>
            <a:endParaRPr lang="zh-TW" altLang="en-US" dirty="0"/>
          </a:p>
        </p:txBody>
      </p:sp>
      <p:sp>
        <p:nvSpPr>
          <p:cNvPr id="5" name="文字版面配置區 4">
            <a:extLst>
              <a:ext uri="{FF2B5EF4-FFF2-40B4-BE49-F238E27FC236}">
                <a16:creationId xmlns:a16="http://schemas.microsoft.com/office/drawing/2014/main" id="{DA38D827-F610-45E1-AC0D-DA391A0328E5}"/>
              </a:ext>
            </a:extLst>
          </p:cNvPr>
          <p:cNvSpPr>
            <a:spLocks noGrp="1"/>
          </p:cNvSpPr>
          <p:nvPr>
            <p:ph type="body" idx="2"/>
          </p:nvPr>
        </p:nvSpPr>
        <p:spPr/>
        <p:txBody>
          <a:bodyPr/>
          <a:lstStyle/>
          <a:p>
            <a:r>
              <a:rPr lang="zh-TW" altLang="en-US" dirty="0"/>
              <a:t>美軍</a:t>
            </a:r>
            <a:endParaRPr lang="en-US" altLang="zh-TW" dirty="0"/>
          </a:p>
          <a:p>
            <a:pPr lvl="1"/>
            <a:r>
              <a:rPr lang="zh-TW" altLang="en-US" dirty="0"/>
              <a:t>新兵訓練 </a:t>
            </a:r>
            <a:r>
              <a:rPr lang="en-US" altLang="zh-TW" dirty="0"/>
              <a:t>2000 </a:t>
            </a:r>
            <a:r>
              <a:rPr lang="zh-TW" altLang="en-US" dirty="0"/>
              <a:t>發</a:t>
            </a:r>
            <a:r>
              <a:rPr lang="en-US" altLang="zh-TW" dirty="0"/>
              <a:t>/</a:t>
            </a:r>
            <a:r>
              <a:rPr lang="zh-TW" altLang="en-US" dirty="0"/>
              <a:t>人</a:t>
            </a:r>
            <a:endParaRPr lang="en-US" altLang="zh-TW" dirty="0"/>
          </a:p>
          <a:p>
            <a:pPr lvl="1"/>
            <a:r>
              <a:rPr lang="zh-TW" altLang="en-US" dirty="0"/>
              <a:t>射擊訓練 </a:t>
            </a:r>
            <a:r>
              <a:rPr lang="en-US" altLang="zh-TW" dirty="0"/>
              <a:t>241 </a:t>
            </a:r>
            <a:r>
              <a:rPr lang="zh-TW" altLang="en-US" dirty="0"/>
              <a:t>小時</a:t>
            </a:r>
            <a:endParaRPr lang="en-US" altLang="zh-TW" dirty="0"/>
          </a:p>
          <a:p>
            <a:pPr lvl="1"/>
            <a:endParaRPr lang="en-US" altLang="zh-TW" dirty="0"/>
          </a:p>
          <a:p>
            <a:pPr lvl="1"/>
            <a:endParaRPr lang="en-US" altLang="zh-TW" dirty="0"/>
          </a:p>
          <a:p>
            <a:r>
              <a:rPr lang="zh-TW" altLang="en-US" dirty="0"/>
              <a:t>國軍</a:t>
            </a:r>
            <a:endParaRPr lang="en-US" altLang="zh-TW" dirty="0"/>
          </a:p>
          <a:p>
            <a:pPr lvl="1"/>
            <a:r>
              <a:rPr lang="zh-TW" altLang="en-US" dirty="0"/>
              <a:t>新兵訓練 </a:t>
            </a:r>
            <a:r>
              <a:rPr lang="en-US" altLang="zh-TW" dirty="0"/>
              <a:t>160 </a:t>
            </a:r>
            <a:r>
              <a:rPr lang="zh-TW" altLang="en-US" dirty="0"/>
              <a:t>發</a:t>
            </a:r>
            <a:r>
              <a:rPr lang="en-US" altLang="zh-TW" dirty="0"/>
              <a:t>/</a:t>
            </a:r>
            <a:r>
              <a:rPr lang="zh-TW" altLang="en-US" dirty="0"/>
              <a:t>人</a:t>
            </a:r>
            <a:endParaRPr lang="en-US" altLang="zh-TW" dirty="0"/>
          </a:p>
          <a:p>
            <a:pPr lvl="1"/>
            <a:r>
              <a:rPr lang="zh-TW" altLang="en-US" dirty="0"/>
              <a:t>服役期間 </a:t>
            </a:r>
            <a:r>
              <a:rPr lang="en-US" altLang="zh-TW" dirty="0"/>
              <a:t>800 </a:t>
            </a:r>
            <a:r>
              <a:rPr lang="zh-TW" altLang="en-US" dirty="0"/>
              <a:t>發</a:t>
            </a:r>
            <a:r>
              <a:rPr lang="en-US" altLang="zh-TW" dirty="0"/>
              <a:t>/</a:t>
            </a:r>
            <a:r>
              <a:rPr lang="zh-TW" altLang="en-US" dirty="0"/>
              <a:t>人</a:t>
            </a:r>
            <a:endParaRPr lang="en-US" altLang="zh-TW" dirty="0"/>
          </a:p>
          <a:p>
            <a:pPr lvl="1"/>
            <a:r>
              <a:rPr lang="zh-TW" altLang="en-US" dirty="0"/>
              <a:t>標槍飛彈，紅隼火箭彈，針刺飛彈</a:t>
            </a:r>
          </a:p>
        </p:txBody>
      </p:sp>
    </p:spTree>
    <p:extLst>
      <p:ext uri="{BB962C8B-B14F-4D97-AF65-F5344CB8AC3E}">
        <p14:creationId xmlns:p14="http://schemas.microsoft.com/office/powerpoint/2010/main" val="2997087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18F34CBB-CE3C-42F7-B5CF-5E3390982F38}"/>
              </a:ext>
            </a:extLst>
          </p:cNvPr>
          <p:cNvSpPr>
            <a:spLocks noGrp="1"/>
          </p:cNvSpPr>
          <p:nvPr>
            <p:ph type="title"/>
          </p:nvPr>
        </p:nvSpPr>
        <p:spPr/>
        <p:txBody>
          <a:bodyPr>
            <a:normAutofit fontScale="90000"/>
          </a:bodyPr>
          <a:lstStyle/>
          <a:p>
            <a:pPr algn="ctr"/>
            <a:r>
              <a:rPr lang="zh-TW" altLang="en-US" dirty="0"/>
              <a:t>課程實例</a:t>
            </a:r>
          </a:p>
        </p:txBody>
      </p:sp>
      <p:pic>
        <p:nvPicPr>
          <p:cNvPr id="9" name="圖片 8">
            <a:extLst>
              <a:ext uri="{FF2B5EF4-FFF2-40B4-BE49-F238E27FC236}">
                <a16:creationId xmlns:a16="http://schemas.microsoft.com/office/drawing/2014/main" id="{34403B39-0C63-49BC-99E0-C0C5C4F14991}"/>
              </a:ext>
            </a:extLst>
          </p:cNvPr>
          <p:cNvPicPr>
            <a:picLocks noChangeAspect="1"/>
          </p:cNvPicPr>
          <p:nvPr/>
        </p:nvPicPr>
        <p:blipFill>
          <a:blip r:embed="rId3"/>
          <a:stretch>
            <a:fillRect/>
          </a:stretch>
        </p:blipFill>
        <p:spPr>
          <a:xfrm>
            <a:off x="4201703" y="1164400"/>
            <a:ext cx="3287305" cy="1534076"/>
          </a:xfrm>
          <a:prstGeom prst="rect">
            <a:avLst/>
          </a:prstGeom>
        </p:spPr>
      </p:pic>
      <p:pic>
        <p:nvPicPr>
          <p:cNvPr id="7" name="圖片 6">
            <a:extLst>
              <a:ext uri="{FF2B5EF4-FFF2-40B4-BE49-F238E27FC236}">
                <a16:creationId xmlns:a16="http://schemas.microsoft.com/office/drawing/2014/main" id="{5DC87B44-0ED6-4E2A-9660-B5EB8B3D62DA}"/>
              </a:ext>
            </a:extLst>
          </p:cNvPr>
          <p:cNvPicPr>
            <a:picLocks noChangeAspect="1"/>
          </p:cNvPicPr>
          <p:nvPr/>
        </p:nvPicPr>
        <p:blipFill>
          <a:blip r:embed="rId4"/>
          <a:stretch>
            <a:fillRect/>
          </a:stretch>
        </p:blipFill>
        <p:spPr>
          <a:xfrm>
            <a:off x="1294110" y="1152475"/>
            <a:ext cx="2907593" cy="1548300"/>
          </a:xfrm>
          <a:prstGeom prst="rect">
            <a:avLst/>
          </a:prstGeom>
        </p:spPr>
      </p:pic>
      <p:sp>
        <p:nvSpPr>
          <p:cNvPr id="8" name="文字方塊 7">
            <a:extLst>
              <a:ext uri="{FF2B5EF4-FFF2-40B4-BE49-F238E27FC236}">
                <a16:creationId xmlns:a16="http://schemas.microsoft.com/office/drawing/2014/main" id="{FCC5AF21-DAF7-4147-944A-38EB9FB9EA13}"/>
              </a:ext>
            </a:extLst>
          </p:cNvPr>
          <p:cNvSpPr txBox="1"/>
          <p:nvPr/>
        </p:nvSpPr>
        <p:spPr>
          <a:xfrm>
            <a:off x="1314919" y="2780986"/>
            <a:ext cx="2863284" cy="307777"/>
          </a:xfrm>
          <a:prstGeom prst="rect">
            <a:avLst/>
          </a:prstGeom>
          <a:noFill/>
        </p:spPr>
        <p:txBody>
          <a:bodyPr wrap="none" rtlCol="0">
            <a:spAutoFit/>
          </a:bodyPr>
          <a:lstStyle/>
          <a:p>
            <a:r>
              <a:rPr lang="en-US" altLang="zh-TW" dirty="0"/>
              <a:t>Easy Company Assault on D-day </a:t>
            </a:r>
            <a:endParaRPr lang="zh-TW" altLang="en-US" dirty="0"/>
          </a:p>
        </p:txBody>
      </p:sp>
      <p:sp>
        <p:nvSpPr>
          <p:cNvPr id="10" name="文字方塊 9">
            <a:extLst>
              <a:ext uri="{FF2B5EF4-FFF2-40B4-BE49-F238E27FC236}">
                <a16:creationId xmlns:a16="http://schemas.microsoft.com/office/drawing/2014/main" id="{06AB73AD-475D-4815-AD4E-3B07FF6960B9}"/>
              </a:ext>
            </a:extLst>
          </p:cNvPr>
          <p:cNvSpPr txBox="1"/>
          <p:nvPr/>
        </p:nvSpPr>
        <p:spPr>
          <a:xfrm>
            <a:off x="4723138" y="2788544"/>
            <a:ext cx="2078182" cy="307777"/>
          </a:xfrm>
          <a:prstGeom prst="rect">
            <a:avLst/>
          </a:prstGeom>
          <a:noFill/>
        </p:spPr>
        <p:txBody>
          <a:bodyPr wrap="square" rtlCol="0">
            <a:spAutoFit/>
          </a:bodyPr>
          <a:lstStyle/>
          <a:p>
            <a:r>
              <a:rPr lang="en-US" altLang="zh-TW" dirty="0"/>
              <a:t>The battle of Carentan</a:t>
            </a:r>
            <a:endParaRPr lang="zh-TW" altLang="en-US" dirty="0"/>
          </a:p>
        </p:txBody>
      </p:sp>
      <p:pic>
        <p:nvPicPr>
          <p:cNvPr id="11" name="圖片 10">
            <a:extLst>
              <a:ext uri="{FF2B5EF4-FFF2-40B4-BE49-F238E27FC236}">
                <a16:creationId xmlns:a16="http://schemas.microsoft.com/office/drawing/2014/main" id="{2A8F6D77-11CD-448C-AF11-FD85804AC821}"/>
              </a:ext>
            </a:extLst>
          </p:cNvPr>
          <p:cNvPicPr>
            <a:picLocks noChangeAspect="1"/>
          </p:cNvPicPr>
          <p:nvPr/>
        </p:nvPicPr>
        <p:blipFill>
          <a:blip r:embed="rId5"/>
          <a:stretch>
            <a:fillRect/>
          </a:stretch>
        </p:blipFill>
        <p:spPr>
          <a:xfrm>
            <a:off x="1314919" y="3214699"/>
            <a:ext cx="3413698" cy="1757823"/>
          </a:xfrm>
          <a:prstGeom prst="rect">
            <a:avLst/>
          </a:prstGeom>
        </p:spPr>
      </p:pic>
      <p:sp>
        <p:nvSpPr>
          <p:cNvPr id="12" name="文字方塊 11">
            <a:extLst>
              <a:ext uri="{FF2B5EF4-FFF2-40B4-BE49-F238E27FC236}">
                <a16:creationId xmlns:a16="http://schemas.microsoft.com/office/drawing/2014/main" id="{C1263174-7E8F-49F5-83E4-EC265A12896F}"/>
              </a:ext>
            </a:extLst>
          </p:cNvPr>
          <p:cNvSpPr txBox="1"/>
          <p:nvPr/>
        </p:nvSpPr>
        <p:spPr>
          <a:xfrm>
            <a:off x="4920880" y="3939721"/>
            <a:ext cx="2568128" cy="307777"/>
          </a:xfrm>
          <a:prstGeom prst="rect">
            <a:avLst/>
          </a:prstGeom>
          <a:noFill/>
        </p:spPr>
        <p:txBody>
          <a:bodyPr wrap="square" rtlCol="0">
            <a:spAutoFit/>
          </a:bodyPr>
          <a:lstStyle/>
          <a:p>
            <a:r>
              <a:rPr lang="en-US" altLang="zh-TW" dirty="0"/>
              <a:t>The battle outside Carentan</a:t>
            </a:r>
            <a:endParaRPr lang="zh-TW" altLang="en-US" dirty="0"/>
          </a:p>
        </p:txBody>
      </p:sp>
    </p:spTree>
    <p:extLst>
      <p:ext uri="{BB962C8B-B14F-4D97-AF65-F5344CB8AC3E}">
        <p14:creationId xmlns:p14="http://schemas.microsoft.com/office/powerpoint/2010/main" val="3367405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教育部補助辦理全民國防精神動員教育活動實施要點</a:t>
            </a:r>
            <a:br>
              <a:rPr lang="en-US" altLang="zh-TW" dirty="0"/>
            </a:br>
            <a:endParaRPr lang="zh-TW" altLang="en-US" dirty="0"/>
          </a:p>
        </p:txBody>
      </p:sp>
      <p:sp>
        <p:nvSpPr>
          <p:cNvPr id="3" name="文字版面配置區 2"/>
          <p:cNvSpPr>
            <a:spLocks noGrp="1"/>
          </p:cNvSpPr>
          <p:nvPr>
            <p:ph type="body" idx="1"/>
          </p:nvPr>
        </p:nvSpPr>
        <p:spPr>
          <a:xfrm>
            <a:off x="311700" y="1152475"/>
            <a:ext cx="8069040" cy="3416400"/>
          </a:xfrm>
        </p:spPr>
        <p:txBody>
          <a:bodyPr/>
          <a:lstStyle/>
          <a:p>
            <a:r>
              <a:rPr lang="zh-TW" altLang="en-US" dirty="0"/>
              <a:t>各級</a:t>
            </a:r>
            <a:r>
              <a:rPr lang="zh-TW" altLang="en-US" b="1" dirty="0"/>
              <a:t>學校</a:t>
            </a:r>
            <a:r>
              <a:rPr lang="zh-TW" altLang="en-US" dirty="0"/>
              <a:t>及辦理非學校型態</a:t>
            </a:r>
            <a:r>
              <a:rPr lang="zh-TW" altLang="en-US" b="1" dirty="0"/>
              <a:t>實驗教育</a:t>
            </a:r>
            <a:endParaRPr lang="en-US" altLang="zh-TW" b="1" dirty="0"/>
          </a:p>
          <a:p>
            <a:r>
              <a:rPr lang="zh-TW" altLang="en-US" dirty="0"/>
              <a:t>各級學校及辦理非學校型態實驗教育之實驗教育機構申請補助，應以辦理落實</a:t>
            </a:r>
            <a:r>
              <a:rPr lang="zh-TW" altLang="en-US" b="1" dirty="0"/>
              <a:t>課程教學</a:t>
            </a:r>
            <a:r>
              <a:rPr lang="zh-TW" altLang="en-US" dirty="0"/>
              <a:t>及</a:t>
            </a:r>
            <a:r>
              <a:rPr lang="zh-TW" altLang="en-US" b="1" dirty="0"/>
              <a:t>多元輔教活動</a:t>
            </a:r>
            <a:r>
              <a:rPr lang="zh-TW" altLang="en-US" dirty="0"/>
              <a:t>為主。</a:t>
            </a:r>
            <a:endParaRPr lang="en-US" altLang="zh-TW" dirty="0"/>
          </a:p>
          <a:p>
            <a:r>
              <a:rPr lang="zh-TW" altLang="en-US" dirty="0">
                <a:hlinkClick r:id="rId2"/>
              </a:rPr>
              <a:t>開放課程簡表</a:t>
            </a:r>
            <a:endParaRPr lang="en-US" altLang="zh-TW" dirty="0"/>
          </a:p>
          <a:p>
            <a:endParaRPr lang="en-US" altLang="zh-TW" dirty="0"/>
          </a:p>
        </p:txBody>
      </p:sp>
      <p:pic>
        <p:nvPicPr>
          <p:cNvPr id="1026" name="Picture 2" descr="國家太空中心明年元旦改制首季有望發射獵風者衛星- 新聞- Rti 中央廣播電臺">
            <a:extLst>
              <a:ext uri="{FF2B5EF4-FFF2-40B4-BE49-F238E27FC236}">
                <a16:creationId xmlns:a16="http://schemas.microsoft.com/office/drawing/2014/main" id="{584DF4B4-61B2-44DE-B4E9-B4C8BC34BD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9571" r="-2143" b="24939"/>
          <a:stretch/>
        </p:blipFill>
        <p:spPr bwMode="auto">
          <a:xfrm>
            <a:off x="0" y="2571750"/>
            <a:ext cx="9362575" cy="2609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490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D7BDB5-1BB4-CE52-B355-19752DA04B84}"/>
              </a:ext>
            </a:extLst>
          </p:cNvPr>
          <p:cNvSpPr>
            <a:spLocks noGrp="1"/>
          </p:cNvSpPr>
          <p:nvPr>
            <p:ph type="title"/>
          </p:nvPr>
        </p:nvSpPr>
        <p:spPr/>
        <p:txBody>
          <a:bodyPr>
            <a:normAutofit fontScale="90000"/>
          </a:bodyPr>
          <a:lstStyle/>
          <a:p>
            <a:r>
              <a:rPr lang="zh-TW" altLang="en-US" dirty="0"/>
              <a:t>發展全民國防教育微社群</a:t>
            </a:r>
          </a:p>
        </p:txBody>
      </p:sp>
      <p:sp>
        <p:nvSpPr>
          <p:cNvPr id="3" name="文字版面配置區 2">
            <a:extLst>
              <a:ext uri="{FF2B5EF4-FFF2-40B4-BE49-F238E27FC236}">
                <a16:creationId xmlns:a16="http://schemas.microsoft.com/office/drawing/2014/main" id="{096267B7-211A-5537-42B6-5DF5DF4359BD}"/>
              </a:ext>
            </a:extLst>
          </p:cNvPr>
          <p:cNvSpPr>
            <a:spLocks noGrp="1"/>
          </p:cNvSpPr>
          <p:nvPr>
            <p:ph type="body" idx="1"/>
          </p:nvPr>
        </p:nvSpPr>
        <p:spPr/>
        <p:txBody>
          <a:bodyPr>
            <a:normAutofit/>
          </a:bodyPr>
          <a:lstStyle/>
          <a:p>
            <a:pPr marL="114300" indent="0">
              <a:buNone/>
            </a:pPr>
            <a:r>
              <a:rPr lang="zh-TW" altLang="en-US" b="0" i="0" dirty="0">
                <a:solidFill>
                  <a:srgbClr val="252525"/>
                </a:solidFill>
                <a:effectLst/>
                <a:latin typeface="Arial" panose="020B0604020202020204" pitchFamily="34" charset="0"/>
              </a:rPr>
              <a:t>發起人：丁志仁、任懷鳴</a:t>
            </a:r>
            <a:endParaRPr lang="en-US" altLang="zh-TW" b="0" i="0" dirty="0">
              <a:solidFill>
                <a:srgbClr val="252525"/>
              </a:solidFill>
              <a:effectLst/>
              <a:latin typeface="Arial" panose="020B0604020202020204" pitchFamily="34" charset="0"/>
            </a:endParaRPr>
          </a:p>
          <a:p>
            <a:pPr marL="114300" indent="0">
              <a:buNone/>
            </a:pPr>
            <a:endParaRPr lang="en-US" altLang="zh-TW" b="0" i="0" dirty="0">
              <a:solidFill>
                <a:srgbClr val="252525"/>
              </a:solidFill>
              <a:effectLst/>
              <a:latin typeface="Arial" panose="020B0604020202020204" pitchFamily="34" charset="0"/>
            </a:endParaRPr>
          </a:p>
          <a:p>
            <a:pPr algn="l">
              <a:buFont typeface="Arial" panose="020B0604020202020204" pitchFamily="34" charset="0"/>
              <a:buChar char="•"/>
            </a:pPr>
            <a:r>
              <a:rPr lang="zh-TW" altLang="en-US" b="0" i="0" dirty="0">
                <a:solidFill>
                  <a:srgbClr val="252525"/>
                </a:solidFill>
                <a:effectLst/>
                <a:latin typeface="Arial" panose="020B0604020202020204" pitchFamily="34" charset="0"/>
              </a:rPr>
              <a:t>關切焦點：</a:t>
            </a:r>
          </a:p>
          <a:p>
            <a:pPr marL="742950" lvl="1" indent="-285750" algn="l">
              <a:buFont typeface="Arial" panose="020B0604020202020204" pitchFamily="34" charset="0"/>
              <a:buChar char="•"/>
            </a:pPr>
            <a:r>
              <a:rPr lang="zh-TW" altLang="en-US" sz="1600" b="0" i="0" dirty="0">
                <a:solidFill>
                  <a:srgbClr val="252525"/>
                </a:solidFill>
                <a:effectLst/>
                <a:latin typeface="Arial" panose="020B0604020202020204" pitchFamily="34" charset="0"/>
              </a:rPr>
              <a:t>電網韌性</a:t>
            </a:r>
          </a:p>
          <a:p>
            <a:pPr marL="742950" lvl="1" indent="-285750" algn="l">
              <a:buFont typeface="Arial" panose="020B0604020202020204" pitchFamily="34" charset="0"/>
              <a:buChar char="•"/>
            </a:pPr>
            <a:r>
              <a:rPr lang="zh-TW" altLang="en-US" sz="1600" b="0" i="0" dirty="0">
                <a:solidFill>
                  <a:srgbClr val="252525"/>
                </a:solidFill>
                <a:effectLst/>
                <a:latin typeface="Arial" panose="020B0604020202020204" pitchFamily="34" charset="0"/>
              </a:rPr>
              <a:t>通訊韌性</a:t>
            </a:r>
          </a:p>
          <a:p>
            <a:pPr marL="742950" lvl="1" indent="-285750" algn="l">
              <a:buFont typeface="Arial" panose="020B0604020202020204" pitchFamily="34" charset="0"/>
              <a:buChar char="•"/>
            </a:pPr>
            <a:r>
              <a:rPr lang="zh-TW" altLang="en-US" sz="1600" b="0" i="0" dirty="0">
                <a:solidFill>
                  <a:srgbClr val="252525"/>
                </a:solidFill>
                <a:effectLst/>
                <a:latin typeface="Arial" panose="020B0604020202020204" pitchFamily="34" charset="0"/>
              </a:rPr>
              <a:t>平戰轉換</a:t>
            </a:r>
          </a:p>
          <a:p>
            <a:pPr marL="742950" lvl="1" indent="-285750" algn="l">
              <a:buFont typeface="Arial" panose="020B0604020202020204" pitchFamily="34" charset="0"/>
              <a:buChar char="•"/>
            </a:pPr>
            <a:r>
              <a:rPr lang="zh-TW" altLang="en-US" sz="1600" b="0" i="0" dirty="0">
                <a:solidFill>
                  <a:srgbClr val="252525"/>
                </a:solidFill>
                <a:effectLst/>
                <a:latin typeface="Arial" panose="020B0604020202020204" pitchFamily="34" charset="0"/>
              </a:rPr>
              <a:t>戰時自救與救人</a:t>
            </a:r>
          </a:p>
          <a:p>
            <a:pPr marL="742950" lvl="1" indent="-285750" algn="l">
              <a:buFont typeface="Arial" panose="020B0604020202020204" pitchFamily="34" charset="0"/>
              <a:buChar char="•"/>
            </a:pPr>
            <a:r>
              <a:rPr lang="zh-TW" altLang="en-US" sz="1600" b="0" i="0" dirty="0">
                <a:solidFill>
                  <a:srgbClr val="252525"/>
                </a:solidFill>
                <a:effectLst/>
                <a:latin typeface="Arial" panose="020B0604020202020204" pitchFamily="34" charset="0"/>
              </a:rPr>
              <a:t>民防準備與國土防衛</a:t>
            </a:r>
            <a:r>
              <a:rPr lang="en-US" altLang="zh-TW" sz="1600" b="0" i="0" dirty="0">
                <a:solidFill>
                  <a:srgbClr val="252525"/>
                </a:solidFill>
                <a:effectLst/>
                <a:latin typeface="Arial" panose="020B0604020202020204" pitchFamily="34" charset="0"/>
              </a:rPr>
              <a:t>(</a:t>
            </a:r>
            <a:r>
              <a:rPr lang="zh-TW" altLang="en-US" sz="1600" b="0" i="0" dirty="0">
                <a:solidFill>
                  <a:srgbClr val="252525"/>
                </a:solidFill>
                <a:effectLst/>
                <a:latin typeface="Arial" panose="020B0604020202020204" pitchFamily="34" charset="0"/>
              </a:rPr>
              <a:t>不對稱作戰</a:t>
            </a:r>
            <a:r>
              <a:rPr lang="en-US" altLang="zh-TW" sz="1600" b="0" i="0" dirty="0">
                <a:solidFill>
                  <a:srgbClr val="252525"/>
                </a:solidFill>
                <a:effectLst/>
                <a:latin typeface="Arial" panose="020B0604020202020204" pitchFamily="34" charset="0"/>
              </a:rPr>
              <a:t>)</a:t>
            </a:r>
          </a:p>
          <a:p>
            <a:pPr marL="742950" lvl="1" indent="-285750" algn="l">
              <a:buFont typeface="Arial" panose="020B0604020202020204" pitchFamily="34" charset="0"/>
              <a:buChar char="•"/>
            </a:pPr>
            <a:r>
              <a:rPr lang="zh-TW" altLang="en-US" sz="1600" b="0" i="0" dirty="0">
                <a:solidFill>
                  <a:srgbClr val="252525"/>
                </a:solidFill>
                <a:effectLst/>
                <a:latin typeface="Arial" panose="020B0604020202020204" pitchFamily="34" charset="0"/>
              </a:rPr>
              <a:t>國內外協作</a:t>
            </a:r>
          </a:p>
          <a:p>
            <a:pPr marL="114300" indent="0">
              <a:buNone/>
            </a:pPr>
            <a:endParaRPr lang="zh-TW" altLang="en-US" b="0" i="0" dirty="0">
              <a:solidFill>
                <a:srgbClr val="252525"/>
              </a:solidFill>
              <a:effectLst/>
              <a:latin typeface="Arial" panose="020B0604020202020204" pitchFamily="34" charset="0"/>
            </a:endParaRPr>
          </a:p>
          <a:p>
            <a:pPr marL="114300" indent="0">
              <a:buNone/>
            </a:pPr>
            <a:endParaRPr lang="zh-TW" altLang="en-US" dirty="0"/>
          </a:p>
        </p:txBody>
      </p:sp>
      <p:sp>
        <p:nvSpPr>
          <p:cNvPr id="4" name="文字方塊 3">
            <a:extLst>
              <a:ext uri="{FF2B5EF4-FFF2-40B4-BE49-F238E27FC236}">
                <a16:creationId xmlns:a16="http://schemas.microsoft.com/office/drawing/2014/main" id="{B4A86146-ECAD-9DD6-4278-99148AC2AF83}"/>
              </a:ext>
            </a:extLst>
          </p:cNvPr>
          <p:cNvSpPr txBox="1"/>
          <p:nvPr/>
        </p:nvSpPr>
        <p:spPr>
          <a:xfrm>
            <a:off x="4213655" y="1835459"/>
            <a:ext cx="3978876" cy="1600438"/>
          </a:xfrm>
          <a:prstGeom prst="rect">
            <a:avLst/>
          </a:prstGeom>
          <a:noFill/>
        </p:spPr>
        <p:txBody>
          <a:bodyPr wrap="square" rtlCol="0">
            <a:spAutoFit/>
          </a:bodyPr>
          <a:lstStyle/>
          <a:p>
            <a:pPr marL="285750" indent="-285750" algn="l">
              <a:buFont typeface="Arial" panose="020B0604020202020204" pitchFamily="34" charset="0"/>
              <a:buChar char="•"/>
            </a:pPr>
            <a:r>
              <a:rPr lang="zh-TW" altLang="en-US" sz="1800" b="0" i="0" dirty="0">
                <a:solidFill>
                  <a:srgbClr val="252525"/>
                </a:solidFill>
                <a:effectLst/>
                <a:latin typeface="Arial" panose="020B0604020202020204" pitchFamily="34" charset="0"/>
              </a:rPr>
              <a:t>舉辦活動：</a:t>
            </a:r>
            <a:endParaRPr lang="en-US" altLang="zh-TW" sz="1800" b="0" i="0" dirty="0">
              <a:solidFill>
                <a:srgbClr val="252525"/>
              </a:solidFill>
              <a:effectLst/>
              <a:latin typeface="Arial" panose="020B0604020202020204" pitchFamily="34" charset="0"/>
            </a:endParaRPr>
          </a:p>
          <a:p>
            <a:pPr marL="285750" lvl="1" indent="-285750">
              <a:buFont typeface="Arial" panose="020B0604020202020204" pitchFamily="34" charset="0"/>
              <a:buChar char="•"/>
            </a:pPr>
            <a:r>
              <a:rPr lang="zh-TW" altLang="en-US" sz="1600" b="0" i="0" dirty="0">
                <a:solidFill>
                  <a:srgbClr val="252525"/>
                </a:solidFill>
                <a:effectLst/>
                <a:latin typeface="Arial" panose="020B0604020202020204" pitchFamily="34" charset="0"/>
              </a:rPr>
              <a:t>    組課</a:t>
            </a:r>
            <a:endParaRPr lang="en-US" altLang="zh-TW" sz="1600" b="0" i="0" dirty="0">
              <a:solidFill>
                <a:srgbClr val="252525"/>
              </a:solidFill>
              <a:effectLst/>
              <a:latin typeface="Arial" panose="020B0604020202020204" pitchFamily="34" charset="0"/>
            </a:endParaRPr>
          </a:p>
          <a:p>
            <a:pPr marL="285750" lvl="1" indent="-285750">
              <a:buFont typeface="Arial" panose="020B0604020202020204" pitchFamily="34" charset="0"/>
              <a:buChar char="•"/>
            </a:pPr>
            <a:r>
              <a:rPr lang="zh-TW" altLang="en-US" sz="1600" b="0" i="0" dirty="0">
                <a:solidFill>
                  <a:srgbClr val="252525"/>
                </a:solidFill>
                <a:effectLst/>
                <a:latin typeface="Arial" panose="020B0604020202020204" pitchFamily="34" charset="0"/>
              </a:rPr>
              <a:t>    發展全民國防教育開放課程</a:t>
            </a:r>
            <a:endParaRPr lang="en-US" altLang="zh-TW" sz="1600" b="0" i="0" dirty="0">
              <a:solidFill>
                <a:srgbClr val="252525"/>
              </a:solidFill>
              <a:effectLst/>
              <a:latin typeface="Arial" panose="020B0604020202020204" pitchFamily="34" charset="0"/>
            </a:endParaRPr>
          </a:p>
          <a:p>
            <a:pPr marL="285750" lvl="1" indent="-285750">
              <a:buFont typeface="Arial" panose="020B0604020202020204" pitchFamily="34" charset="0"/>
              <a:buChar char="•"/>
            </a:pPr>
            <a:r>
              <a:rPr lang="zh-TW" altLang="en-US" sz="1600" b="0" i="0" dirty="0">
                <a:solidFill>
                  <a:srgbClr val="252525"/>
                </a:solidFill>
                <a:effectLst/>
                <a:latin typeface="Arial" panose="020B0604020202020204" pitchFamily="34" charset="0"/>
              </a:rPr>
              <a:t>    每月分享會</a:t>
            </a:r>
            <a:endParaRPr lang="en-US" altLang="zh-TW" sz="1600" b="0" i="0" dirty="0">
              <a:solidFill>
                <a:srgbClr val="252525"/>
              </a:solidFill>
              <a:effectLst/>
              <a:latin typeface="Arial" panose="020B0604020202020204" pitchFamily="34" charset="0"/>
            </a:endParaRPr>
          </a:p>
          <a:p>
            <a:pPr marL="285750" lvl="1" indent="-285750">
              <a:buFont typeface="Arial" panose="020B0604020202020204" pitchFamily="34" charset="0"/>
              <a:buChar char="•"/>
            </a:pPr>
            <a:r>
              <a:rPr lang="zh-TW" altLang="en-US" sz="1600" b="0" i="0" dirty="0">
                <a:solidFill>
                  <a:srgbClr val="252525"/>
                </a:solidFill>
                <a:effectLst/>
                <a:latin typeface="Arial" panose="020B0604020202020204" pitchFamily="34" charset="0"/>
              </a:rPr>
              <a:t>    工作坊</a:t>
            </a:r>
            <a:endParaRPr lang="en-US" altLang="zh-TW" sz="1600" b="0" i="0" dirty="0">
              <a:solidFill>
                <a:srgbClr val="252525"/>
              </a:solidFill>
              <a:effectLst/>
              <a:latin typeface="Arial" panose="020B0604020202020204" pitchFamily="34" charset="0"/>
            </a:endParaRPr>
          </a:p>
          <a:p>
            <a:pPr marL="285750" lvl="1" indent="-285750">
              <a:buFont typeface="Arial" panose="020B0604020202020204" pitchFamily="34" charset="0"/>
              <a:buChar char="•"/>
            </a:pPr>
            <a:r>
              <a:rPr lang="zh-TW" altLang="en-US" sz="1600" b="0" i="0" dirty="0">
                <a:solidFill>
                  <a:srgbClr val="252525"/>
                </a:solidFill>
                <a:effectLst/>
                <a:latin typeface="Arial" panose="020B0604020202020204" pitchFamily="34" charset="0"/>
              </a:rPr>
              <a:t>    高質量的討論</a:t>
            </a:r>
            <a:endParaRPr lang="zh-TW" altLang="en-US" sz="1800" dirty="0"/>
          </a:p>
        </p:txBody>
      </p:sp>
    </p:spTree>
    <p:extLst>
      <p:ext uri="{BB962C8B-B14F-4D97-AF65-F5344CB8AC3E}">
        <p14:creationId xmlns:p14="http://schemas.microsoft.com/office/powerpoint/2010/main" val="2923109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D7BDB5-1BB4-CE52-B355-19752DA04B84}"/>
              </a:ext>
            </a:extLst>
          </p:cNvPr>
          <p:cNvSpPr>
            <a:spLocks noGrp="1"/>
          </p:cNvSpPr>
          <p:nvPr>
            <p:ph type="title"/>
          </p:nvPr>
        </p:nvSpPr>
        <p:spPr/>
        <p:txBody>
          <a:bodyPr>
            <a:normAutofit fontScale="90000"/>
          </a:bodyPr>
          <a:lstStyle/>
          <a:p>
            <a:r>
              <a:rPr lang="zh-TW" altLang="en-US" dirty="0"/>
              <a:t>課程實踐成果分享</a:t>
            </a:r>
          </a:p>
        </p:txBody>
      </p:sp>
      <p:sp>
        <p:nvSpPr>
          <p:cNvPr id="3" name="文字版面配置區 2">
            <a:extLst>
              <a:ext uri="{FF2B5EF4-FFF2-40B4-BE49-F238E27FC236}">
                <a16:creationId xmlns:a16="http://schemas.microsoft.com/office/drawing/2014/main" id="{096267B7-211A-5537-42B6-5DF5DF4359BD}"/>
              </a:ext>
            </a:extLst>
          </p:cNvPr>
          <p:cNvSpPr>
            <a:spLocks noGrp="1"/>
          </p:cNvSpPr>
          <p:nvPr>
            <p:ph type="body" idx="1"/>
          </p:nvPr>
        </p:nvSpPr>
        <p:spPr/>
        <p:txBody>
          <a:bodyPr/>
          <a:lstStyle/>
          <a:p>
            <a:endParaRPr lang="zh-TW" altLang="en-US" dirty="0"/>
          </a:p>
        </p:txBody>
      </p:sp>
      <p:pic>
        <p:nvPicPr>
          <p:cNvPr id="5" name="圖片 4">
            <a:extLst>
              <a:ext uri="{FF2B5EF4-FFF2-40B4-BE49-F238E27FC236}">
                <a16:creationId xmlns:a16="http://schemas.microsoft.com/office/drawing/2014/main" id="{6B895F41-C710-6AF6-5F2A-1DABB49784B2}"/>
              </a:ext>
            </a:extLst>
          </p:cNvPr>
          <p:cNvPicPr>
            <a:picLocks noChangeAspect="1"/>
          </p:cNvPicPr>
          <p:nvPr/>
        </p:nvPicPr>
        <p:blipFill rotWithShape="1">
          <a:blip r:embed="rId3"/>
          <a:srcRect t="14170" b="10275"/>
          <a:stretch/>
        </p:blipFill>
        <p:spPr>
          <a:xfrm>
            <a:off x="182570" y="1599437"/>
            <a:ext cx="5403842" cy="3062149"/>
          </a:xfrm>
          <a:prstGeom prst="rect">
            <a:avLst/>
          </a:prstGeom>
        </p:spPr>
      </p:pic>
      <p:pic>
        <p:nvPicPr>
          <p:cNvPr id="9" name="圖片 8">
            <a:extLst>
              <a:ext uri="{FF2B5EF4-FFF2-40B4-BE49-F238E27FC236}">
                <a16:creationId xmlns:a16="http://schemas.microsoft.com/office/drawing/2014/main" id="{49784793-FFC1-7665-511F-0DAD8784A9E9}"/>
              </a:ext>
            </a:extLst>
          </p:cNvPr>
          <p:cNvPicPr>
            <a:picLocks noChangeAspect="1"/>
          </p:cNvPicPr>
          <p:nvPr/>
        </p:nvPicPr>
        <p:blipFill rotWithShape="1">
          <a:blip r:embed="rId4"/>
          <a:srcRect l="17405" t="27148" b="8652"/>
          <a:stretch/>
        </p:blipFill>
        <p:spPr>
          <a:xfrm>
            <a:off x="5586412" y="1297577"/>
            <a:ext cx="3245888" cy="3364009"/>
          </a:xfrm>
          <a:prstGeom prst="rect">
            <a:avLst/>
          </a:prstGeom>
        </p:spPr>
      </p:pic>
      <p:sp>
        <p:nvSpPr>
          <p:cNvPr id="10" name="文字方塊 9">
            <a:extLst>
              <a:ext uri="{FF2B5EF4-FFF2-40B4-BE49-F238E27FC236}">
                <a16:creationId xmlns:a16="http://schemas.microsoft.com/office/drawing/2014/main" id="{362F4662-84DD-23D9-E182-BFF99116A2CB}"/>
              </a:ext>
            </a:extLst>
          </p:cNvPr>
          <p:cNvSpPr txBox="1"/>
          <p:nvPr/>
        </p:nvSpPr>
        <p:spPr>
          <a:xfrm>
            <a:off x="1951556" y="1193508"/>
            <a:ext cx="1470454" cy="338554"/>
          </a:xfrm>
          <a:prstGeom prst="rect">
            <a:avLst/>
          </a:prstGeom>
          <a:noFill/>
        </p:spPr>
        <p:txBody>
          <a:bodyPr wrap="square" rtlCol="0">
            <a:spAutoFit/>
          </a:bodyPr>
          <a:lstStyle/>
          <a:p>
            <a:r>
              <a:rPr lang="zh-TW" altLang="en-US" sz="1600" dirty="0"/>
              <a:t>基礎武器認識</a:t>
            </a:r>
          </a:p>
        </p:txBody>
      </p:sp>
      <p:sp>
        <p:nvSpPr>
          <p:cNvPr id="12" name="文字方塊 11">
            <a:extLst>
              <a:ext uri="{FF2B5EF4-FFF2-40B4-BE49-F238E27FC236}">
                <a16:creationId xmlns:a16="http://schemas.microsoft.com/office/drawing/2014/main" id="{78E94B43-1F23-1454-8E47-21AEC262410F}"/>
              </a:ext>
            </a:extLst>
          </p:cNvPr>
          <p:cNvSpPr txBox="1"/>
          <p:nvPr/>
        </p:nvSpPr>
        <p:spPr>
          <a:xfrm>
            <a:off x="6601816" y="891648"/>
            <a:ext cx="1887276" cy="338554"/>
          </a:xfrm>
          <a:prstGeom prst="rect">
            <a:avLst/>
          </a:prstGeom>
          <a:noFill/>
        </p:spPr>
        <p:txBody>
          <a:bodyPr wrap="square" rtlCol="0">
            <a:spAutoFit/>
          </a:bodyPr>
          <a:lstStyle/>
          <a:p>
            <a:r>
              <a:rPr lang="zh-TW" altLang="en-US" sz="1600" dirty="0"/>
              <a:t>全民國防</a:t>
            </a:r>
            <a:r>
              <a:rPr lang="en-US" altLang="zh-TW" sz="1600" dirty="0"/>
              <a:t>OST</a:t>
            </a:r>
            <a:r>
              <a:rPr lang="zh-TW" altLang="en-US" sz="1600" dirty="0"/>
              <a:t>討論</a:t>
            </a:r>
          </a:p>
        </p:txBody>
      </p:sp>
    </p:spTree>
    <p:extLst>
      <p:ext uri="{BB962C8B-B14F-4D97-AF65-F5344CB8AC3E}">
        <p14:creationId xmlns:p14="http://schemas.microsoft.com/office/powerpoint/2010/main" val="351756034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14253</TotalTime>
  <Words>751</Words>
  <Application>Microsoft Office PowerPoint</Application>
  <PresentationFormat>如螢幕大小 (16:9)</PresentationFormat>
  <Paragraphs>116</Paragraphs>
  <Slides>13</Slides>
  <Notes>5</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13</vt:i4>
      </vt:variant>
    </vt:vector>
  </HeadingPairs>
  <TitlesOfParts>
    <vt:vector size="17" baseType="lpstr">
      <vt:lpstr>Arial</vt:lpstr>
      <vt:lpstr>Candara</vt:lpstr>
      <vt:lpstr>Segoe UI Historic</vt:lpstr>
      <vt:lpstr>Simple Light</vt:lpstr>
      <vt:lpstr>推動全民國防教育</vt:lpstr>
      <vt:lpstr>為什麼要推動全民國防教育??</vt:lpstr>
      <vt:lpstr>該做什麼?</vt:lpstr>
      <vt:lpstr>課綱 VS 課程</vt:lpstr>
      <vt:lpstr>課程實例</vt:lpstr>
      <vt:lpstr>課程實例</vt:lpstr>
      <vt:lpstr>教育部補助辦理全民國防精神動員教育活動實施要點 </vt:lpstr>
      <vt:lpstr>發展全民國防教育微社群</vt:lpstr>
      <vt:lpstr>課程實踐成果分享</vt:lpstr>
      <vt:lpstr>PowerPoint 簡報</vt:lpstr>
      <vt:lpstr>我們的下一步</vt:lpstr>
      <vt:lpstr>合作單位</vt:lpstr>
      <vt:lpstr>謝謝聆聽 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人文國中小 109學年校務評鑑 行政效能、實驗教育發展歷程</dc:title>
  <dc:creator>Luke Chou</dc:creator>
  <cp:lastModifiedBy>毛 紅</cp:lastModifiedBy>
  <cp:revision>148</cp:revision>
  <cp:lastPrinted>2021-10-13T07:02:28Z</cp:lastPrinted>
  <dcterms:modified xsi:type="dcterms:W3CDTF">2024-10-29T08:54:09Z</dcterms:modified>
</cp:coreProperties>
</file>