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6" r:id="rId4"/>
    <p:sldId id="280" r:id="rId5"/>
    <p:sldId id="281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6" r:id="rId14"/>
    <p:sldId id="267" r:id="rId15"/>
    <p:sldId id="268" r:id="rId16"/>
    <p:sldId id="271" r:id="rId17"/>
    <p:sldId id="282" r:id="rId18"/>
    <p:sldId id="279" r:id="rId19"/>
    <p:sldId id="270" r:id="rId20"/>
    <p:sldId id="283" r:id="rId21"/>
    <p:sldId id="272" r:id="rId22"/>
    <p:sldId id="273" r:id="rId23"/>
    <p:sldId id="275" r:id="rId24"/>
    <p:sldId id="292" r:id="rId25"/>
    <p:sldId id="291" r:id="rId26"/>
    <p:sldId id="290" r:id="rId27"/>
    <p:sldId id="289" r:id="rId28"/>
    <p:sldId id="288" r:id="rId29"/>
    <p:sldId id="294" r:id="rId30"/>
    <p:sldId id="293" r:id="rId31"/>
    <p:sldId id="295" r:id="rId32"/>
    <p:sldId id="296" r:id="rId33"/>
    <p:sldId id="324" r:id="rId34"/>
    <p:sldId id="327" r:id="rId35"/>
    <p:sldId id="325" r:id="rId36"/>
    <p:sldId id="259" r:id="rId37"/>
    <p:sldId id="285" r:id="rId38"/>
    <p:sldId id="278" r:id="rId3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E6FFF7A-1A76-4BEE-939D-051BD5F2BA58}" type="datetimeFigureOut">
              <a:rPr lang="zh-TW" altLang="en-US" smtClean="0"/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2554F5-5C92-443D-BFE4-046A8E15FE7E}" type="slidenum">
              <a:rPr lang="zh-TW" altLang="en-US" smtClean="0"/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 eaLnBrk="1" latinLnBrk="0" hangingPunct="1"/>
            <a:r>
              <a:rPr lang="zh-TW" altLang="en-US" smtClean="0"/>
              <a:t>第二層</a:t>
            </a:r>
            <a:endParaRPr lang="zh-TW" altLang="en-US" smtClean="0"/>
          </a:p>
          <a:p>
            <a:pPr lvl="2" eaLnBrk="1" latinLnBrk="0" hangingPunct="1"/>
            <a:r>
              <a:rPr lang="zh-TW" altLang="en-US" smtClean="0"/>
              <a:t>第三層</a:t>
            </a:r>
            <a:endParaRPr lang="zh-TW" altLang="en-US" smtClean="0"/>
          </a:p>
          <a:p>
            <a:pPr lvl="3" eaLnBrk="1" latinLnBrk="0" hangingPunct="1"/>
            <a:r>
              <a:rPr lang="zh-TW" altLang="en-US" smtClean="0"/>
              <a:t>第四層</a:t>
            </a:r>
            <a:endParaRPr lang="zh-TW" altLang="en-US" smtClean="0"/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FF7A-1A76-4BEE-939D-051BD5F2BA58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54F5-5C92-443D-BFE4-046A8E15FE7E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 eaLnBrk="1" latinLnBrk="0" hangingPunct="1"/>
            <a:r>
              <a:rPr lang="zh-TW" altLang="en-US" smtClean="0"/>
              <a:t>第二層</a:t>
            </a:r>
            <a:endParaRPr lang="zh-TW" altLang="en-US" smtClean="0"/>
          </a:p>
          <a:p>
            <a:pPr lvl="2" eaLnBrk="1" latinLnBrk="0" hangingPunct="1"/>
            <a:r>
              <a:rPr lang="zh-TW" altLang="en-US" smtClean="0"/>
              <a:t>第三層</a:t>
            </a:r>
            <a:endParaRPr lang="zh-TW" altLang="en-US" smtClean="0"/>
          </a:p>
          <a:p>
            <a:pPr lvl="3" eaLnBrk="1" latinLnBrk="0" hangingPunct="1"/>
            <a:r>
              <a:rPr lang="zh-TW" altLang="en-US" smtClean="0"/>
              <a:t>第四層</a:t>
            </a:r>
            <a:endParaRPr lang="zh-TW" altLang="en-US" smtClean="0"/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E6FFF7A-1A76-4BEE-939D-051BD5F2BA58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E2554F5-5C92-443D-BFE4-046A8E15FE7E}" type="slidenum">
              <a:rPr lang="zh-TW" altLang="en-US" smtClean="0"/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FF7A-1A76-4BEE-939D-051BD5F2BA58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2554F5-5C92-443D-BFE4-046A8E15FE7E}" type="slidenum">
              <a:rPr lang="zh-TW" altLang="en-US" smtClean="0"/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 eaLnBrk="1" latinLnBrk="0" hangingPunct="1"/>
            <a:r>
              <a:rPr lang="zh-TW" altLang="en-US" smtClean="0"/>
              <a:t>第二層</a:t>
            </a:r>
            <a:endParaRPr lang="zh-TW" altLang="en-US" smtClean="0"/>
          </a:p>
          <a:p>
            <a:pPr lvl="2" eaLnBrk="1" latinLnBrk="0" hangingPunct="1"/>
            <a:r>
              <a:rPr lang="zh-TW" altLang="en-US" smtClean="0"/>
              <a:t>第三層</a:t>
            </a:r>
            <a:endParaRPr lang="zh-TW" altLang="en-US" smtClean="0"/>
          </a:p>
          <a:p>
            <a:pPr lvl="3" eaLnBrk="1" latinLnBrk="0" hangingPunct="1"/>
            <a:r>
              <a:rPr lang="zh-TW" altLang="en-US" smtClean="0"/>
              <a:t>第四層</a:t>
            </a:r>
            <a:endParaRPr lang="zh-TW" altLang="en-US" smtClean="0"/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  <a:endParaRPr kumimoji="0" lang="zh-TW" altLang="en-US" smtClean="0"/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FF7A-1A76-4BEE-939D-051BD5F2BA58}" type="datetimeFigureOut">
              <a:rPr lang="zh-TW" altLang="en-US" smtClean="0"/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E2554F5-5C92-443D-BFE4-046A8E15FE7E}" type="slidenum">
              <a:rPr lang="zh-TW" altLang="en-US" smtClean="0"/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 eaLnBrk="1" latinLnBrk="0" hangingPunct="1"/>
            <a:r>
              <a:rPr lang="zh-TW" altLang="en-US" smtClean="0"/>
              <a:t>第二層</a:t>
            </a:r>
            <a:endParaRPr lang="zh-TW" altLang="en-US" smtClean="0"/>
          </a:p>
          <a:p>
            <a:pPr lvl="2" eaLnBrk="1" latinLnBrk="0" hangingPunct="1"/>
            <a:r>
              <a:rPr lang="zh-TW" altLang="en-US" smtClean="0"/>
              <a:t>第三層</a:t>
            </a:r>
            <a:endParaRPr lang="zh-TW" altLang="en-US" smtClean="0"/>
          </a:p>
          <a:p>
            <a:pPr lvl="3" eaLnBrk="1" latinLnBrk="0" hangingPunct="1"/>
            <a:r>
              <a:rPr lang="zh-TW" altLang="en-US" smtClean="0"/>
              <a:t>第四層</a:t>
            </a:r>
            <a:endParaRPr lang="zh-TW" altLang="en-US" smtClean="0"/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 eaLnBrk="1" latinLnBrk="0" hangingPunct="1"/>
            <a:r>
              <a:rPr lang="zh-TW" altLang="en-US" smtClean="0"/>
              <a:t>第二層</a:t>
            </a:r>
            <a:endParaRPr lang="zh-TW" altLang="en-US" smtClean="0"/>
          </a:p>
          <a:p>
            <a:pPr lvl="2" eaLnBrk="1" latinLnBrk="0" hangingPunct="1"/>
            <a:r>
              <a:rPr lang="zh-TW" altLang="en-US" smtClean="0"/>
              <a:t>第三層</a:t>
            </a:r>
            <a:endParaRPr lang="zh-TW" altLang="en-US" smtClean="0"/>
          </a:p>
          <a:p>
            <a:pPr lvl="3" eaLnBrk="1" latinLnBrk="0" hangingPunct="1"/>
            <a:r>
              <a:rPr lang="zh-TW" altLang="en-US" smtClean="0"/>
              <a:t>第四層</a:t>
            </a:r>
            <a:endParaRPr lang="zh-TW" altLang="en-US" smtClean="0"/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E6FFF7A-1A76-4BEE-939D-051BD5F2BA58}" type="datetimeFigureOut">
              <a:rPr lang="zh-TW" altLang="en-US" smtClean="0"/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E2554F5-5C92-443D-BFE4-046A8E15FE7E}" type="slidenum">
              <a:rPr lang="zh-TW" altLang="en-US" smtClean="0"/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 eaLnBrk="1" latinLnBrk="0" hangingPunct="1"/>
            <a:r>
              <a:rPr lang="zh-TW" altLang="en-US" smtClean="0"/>
              <a:t>第二層</a:t>
            </a:r>
            <a:endParaRPr lang="zh-TW" altLang="en-US" smtClean="0"/>
          </a:p>
          <a:p>
            <a:pPr lvl="2" eaLnBrk="1" latinLnBrk="0" hangingPunct="1"/>
            <a:r>
              <a:rPr lang="zh-TW" altLang="en-US" smtClean="0"/>
              <a:t>第三層</a:t>
            </a:r>
            <a:endParaRPr lang="zh-TW" altLang="en-US" smtClean="0"/>
          </a:p>
          <a:p>
            <a:pPr lvl="3" eaLnBrk="1" latinLnBrk="0" hangingPunct="1"/>
            <a:r>
              <a:rPr lang="zh-TW" altLang="en-US" smtClean="0"/>
              <a:t>第四層</a:t>
            </a:r>
            <a:endParaRPr lang="zh-TW" altLang="en-US" smtClean="0"/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 eaLnBrk="1" latinLnBrk="0" hangingPunct="1"/>
            <a:r>
              <a:rPr lang="zh-TW" altLang="en-US" smtClean="0"/>
              <a:t>第二層</a:t>
            </a:r>
            <a:endParaRPr lang="zh-TW" altLang="en-US" smtClean="0"/>
          </a:p>
          <a:p>
            <a:pPr lvl="2" eaLnBrk="1" latinLnBrk="0" hangingPunct="1"/>
            <a:r>
              <a:rPr lang="zh-TW" altLang="en-US" smtClean="0"/>
              <a:t>第三層</a:t>
            </a:r>
            <a:endParaRPr lang="zh-TW" altLang="en-US" smtClean="0"/>
          </a:p>
          <a:p>
            <a:pPr lvl="3" eaLnBrk="1" latinLnBrk="0" hangingPunct="1"/>
            <a:r>
              <a:rPr lang="zh-TW" altLang="en-US" smtClean="0"/>
              <a:t>第四層</a:t>
            </a:r>
            <a:endParaRPr lang="zh-TW" altLang="en-US" smtClean="0"/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E6FFF7A-1A76-4BEE-939D-051BD5F2BA58}" type="datetimeFigureOut">
              <a:rPr lang="zh-TW" altLang="en-US" smtClean="0"/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E2554F5-5C92-443D-BFE4-046A8E15FE7E}" type="slidenum">
              <a:rPr lang="zh-TW" altLang="en-US" smtClean="0"/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  <a:endParaRPr kumimoji="0" lang="zh-TW" altLang="en-US" smtClean="0"/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  <a:endParaRPr kumimoji="0" lang="zh-TW" altLang="en-US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FF7A-1A76-4BEE-939D-051BD5F2BA58}" type="datetimeFigureOut">
              <a:rPr lang="zh-TW" altLang="en-US" smtClean="0"/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2554F5-5C92-443D-BFE4-046A8E15FE7E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FF7A-1A76-4BEE-939D-051BD5F2BA58}" type="datetimeFigureOut">
              <a:rPr lang="zh-TW" altLang="en-US" smtClean="0"/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2554F5-5C92-443D-BFE4-046A8E15FE7E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FF7A-1A76-4BEE-939D-051BD5F2BA58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2554F5-5C92-443D-BFE4-046A8E15FE7E}" type="slidenum">
              <a:rPr lang="zh-TW" altLang="en-US" smtClean="0"/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  <a:endParaRPr kumimoji="0" lang="zh-TW" altLang="en-US" smtClean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 eaLnBrk="1" latinLnBrk="0" hangingPunct="1"/>
            <a:r>
              <a:rPr lang="zh-TW" altLang="en-US" smtClean="0"/>
              <a:t>第二層</a:t>
            </a:r>
            <a:endParaRPr lang="zh-TW" altLang="en-US" smtClean="0"/>
          </a:p>
          <a:p>
            <a:pPr lvl="2" eaLnBrk="1" latinLnBrk="0" hangingPunct="1"/>
            <a:r>
              <a:rPr lang="zh-TW" altLang="en-US" smtClean="0"/>
              <a:t>第三層</a:t>
            </a:r>
            <a:endParaRPr lang="zh-TW" altLang="en-US" smtClean="0"/>
          </a:p>
          <a:p>
            <a:pPr lvl="3" eaLnBrk="1" latinLnBrk="0" hangingPunct="1"/>
            <a:r>
              <a:rPr lang="zh-TW" altLang="en-US" smtClean="0"/>
              <a:t>第四層</a:t>
            </a:r>
            <a:endParaRPr lang="zh-TW" altLang="en-US" smtClean="0"/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  <a:endParaRPr kumimoji="0" lang="zh-TW" altLang="en-US" smtClean="0"/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E6FFF7A-1A76-4BEE-939D-051BD5F2BA58}" type="datetimeFigureOut">
              <a:rPr lang="zh-TW" altLang="en-US" smtClean="0"/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E2554F5-5C92-443D-BFE4-046A8E15FE7E}" type="slidenum">
              <a:rPr lang="zh-TW" altLang="en-US" smtClean="0"/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  <a:endParaRPr kumimoji="0" lang="zh-TW" altLang="en-US" smtClean="0"/>
          </a:p>
          <a:p>
            <a:pPr lvl="1" eaLnBrk="1" latinLnBrk="0" hangingPunct="1"/>
            <a:r>
              <a:rPr kumimoji="0" lang="zh-TW" altLang="en-US" smtClean="0"/>
              <a:t>第二層</a:t>
            </a:r>
            <a:endParaRPr kumimoji="0" lang="zh-TW" altLang="en-US" smtClean="0"/>
          </a:p>
          <a:p>
            <a:pPr lvl="2" eaLnBrk="1" latinLnBrk="0" hangingPunct="1"/>
            <a:r>
              <a:rPr kumimoji="0" lang="zh-TW" altLang="en-US" smtClean="0"/>
              <a:t>第三層</a:t>
            </a:r>
            <a:endParaRPr kumimoji="0" lang="zh-TW" altLang="en-US" smtClean="0"/>
          </a:p>
          <a:p>
            <a:pPr lvl="3" eaLnBrk="1" latinLnBrk="0" hangingPunct="1"/>
            <a:r>
              <a:rPr kumimoji="0" lang="zh-TW" altLang="en-US" smtClean="0"/>
              <a:t>第四層</a:t>
            </a:r>
            <a:endParaRPr kumimoji="0" lang="zh-TW" altLang="en-US" smtClean="0"/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E6FFF7A-1A76-4BEE-939D-051BD5F2BA58}" type="datetimeFigureOut">
              <a:rPr lang="zh-TW" altLang="en-US" smtClean="0"/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E2554F5-5C92-443D-BFE4-046A8E15FE7E}" type="slidenum">
              <a:rPr lang="zh-TW" altLang="en-US" smtClean="0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 panose="05000000000000000000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 panose="05020102010507070707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 panose="05000000000000000000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 panose="05000000000000000000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 panose="05000000000000000000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1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7.jpeg"/><Relationship Id="rId1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9.jpeg"/><Relationship Id="rId1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3.jpeg"/><Relationship Id="rId1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4.jpeg"/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5.jpe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image" Target="../media/image6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67293" y="1340510"/>
            <a:ext cx="6477000" cy="1828800"/>
          </a:xfrm>
        </p:spPr>
        <p:txBody>
          <a:bodyPr/>
          <a:lstStyle/>
          <a:p>
            <a:r>
              <a:rPr lang="zh-TW" altLang="en-US" dirty="0" smtClean="0"/>
              <a:t>   </a:t>
            </a:r>
            <a:br>
              <a:rPr lang="en-US" altLang="zh-TW" dirty="0" smtClean="0"/>
            </a:br>
            <a:r>
              <a:rPr lang="zh-TW" altLang="en-US" dirty="0" smtClean="0"/>
              <a:t>孩有夢兒少市集</a:t>
            </a:r>
            <a:endParaRPr lang="zh-TW" altLang="en-US" dirty="0" smtClean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分享人：宜蘭縣蘇澳鎮永樂國小</a:t>
            </a:r>
            <a:r>
              <a:rPr lang="en-US" altLang="zh-TW" dirty="0" smtClean="0"/>
              <a:t>  </a:t>
            </a:r>
            <a:r>
              <a:rPr lang="zh-TW" altLang="en-US" dirty="0" smtClean="0"/>
              <a:t>傅心怡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階段</a:t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市場訪調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分組訪問市場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攤店家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17952"/>
            <a:ext cx="4392488" cy="329288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00808"/>
            <a:ext cx="3312368" cy="4418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訪調分享會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" y="1196752"/>
            <a:ext cx="3394472" cy="4525963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210444"/>
            <a:ext cx="3543858" cy="472514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573016"/>
            <a:ext cx="3960440" cy="297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第三階段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職人授課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quarter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57" y="908720"/>
            <a:ext cx="3840427" cy="288032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567" y="908720"/>
            <a:ext cx="3720413" cy="279031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80464"/>
            <a:ext cx="3816424" cy="2862318"/>
          </a:xfrm>
          <a:prstGeom prst="rect">
            <a:avLst/>
          </a:prstGeom>
        </p:spPr>
      </p:pic>
      <p:pic>
        <p:nvPicPr>
          <p:cNvPr id="6" name="圖片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567" y="3880464"/>
            <a:ext cx="3963885" cy="2682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/>
              <a:t>第四階段</a:t>
            </a:r>
            <a:r>
              <a:rPr lang="en-US" altLang="zh-TW" dirty="0"/>
              <a:t>--</a:t>
            </a:r>
            <a:r>
              <a:rPr lang="zh-TW" altLang="en-US" dirty="0" smtClean="0"/>
              <a:t>市場擺攤</a:t>
            </a:r>
            <a:r>
              <a:rPr lang="en-US" altLang="zh-TW" dirty="0" smtClean="0"/>
              <a:t>-</a:t>
            </a:r>
            <a:r>
              <a:rPr lang="zh-TW" altLang="en-US" dirty="0" smtClean="0"/>
              <a:t>限量</a:t>
            </a:r>
            <a:r>
              <a:rPr lang="en-US" altLang="zh-TW" dirty="0" smtClean="0"/>
              <a:t>20</a:t>
            </a:r>
            <a:r>
              <a:rPr lang="zh-TW" altLang="en-US" dirty="0" smtClean="0"/>
              <a:t>攤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17" y="1268760"/>
            <a:ext cx="4007427" cy="225417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680" y="1317920"/>
            <a:ext cx="3960440" cy="222774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56352"/>
            <a:ext cx="3744416" cy="280894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632" y="3786080"/>
            <a:ext cx="4300085" cy="2418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分享會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頒發參加證明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6048317" cy="340217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69" y="3212976"/>
            <a:ext cx="4855047" cy="2730964"/>
          </a:xfrm>
          <a:prstGeom prst="rect">
            <a:avLst/>
          </a:prstGeom>
        </p:spPr>
      </p:pic>
      <p:sp>
        <p:nvSpPr>
          <p:cNvPr id="6" name="標題 1"/>
          <p:cNvSpPr txBox="1"/>
          <p:nvPr/>
        </p:nvSpPr>
        <p:spPr>
          <a:xfrm>
            <a:off x="611560" y="5943940"/>
            <a:ext cx="8153400" cy="9906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大人小孩的分享會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頒發參加證明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5949280"/>
            <a:ext cx="8640959" cy="1143000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邀請外聘講師教教師及孩子：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如何深入訪談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43000"/>
            <a:ext cx="3394472" cy="4525963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837" y="1143000"/>
            <a:ext cx="3231976" cy="242288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765" y="3684073"/>
            <a:ext cx="3380119" cy="2533946"/>
          </a:xfrm>
          <a:prstGeom prst="rect">
            <a:avLst/>
          </a:prstGeom>
        </p:spPr>
      </p:pic>
      <p:sp>
        <p:nvSpPr>
          <p:cNvPr id="8" name="標題 1"/>
          <p:cNvSpPr txBox="1"/>
          <p:nvPr/>
        </p:nvSpPr>
        <p:spPr>
          <a:xfrm>
            <a:off x="6096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第三次市集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宜蘭縣精進教師專業社群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934752" cy="9906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　　　教師</a:t>
            </a:r>
            <a:r>
              <a:rPr lang="zh-TW" altLang="en-US" dirty="0"/>
              <a:t>精進社</a:t>
            </a:r>
            <a:r>
              <a:rPr lang="zh-TW" altLang="en-US" dirty="0" smtClean="0"/>
              <a:t>群執行內容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1128"/>
            <a:ext cx="4554240" cy="341568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962" y="2636912"/>
            <a:ext cx="5164038" cy="2376264"/>
          </a:xfrm>
          <a:prstGeom prst="rect">
            <a:avLst/>
          </a:prstGeom>
        </p:spPr>
      </p:pic>
      <p:sp>
        <p:nvSpPr>
          <p:cNvPr id="6" name="標題 1"/>
          <p:cNvSpPr txBox="1"/>
          <p:nvPr/>
        </p:nvSpPr>
        <p:spPr>
          <a:xfrm>
            <a:off x="209248" y="5589240"/>
            <a:ext cx="8934752" cy="9906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　　２攝影課　　　　３網頁課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1452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學生再次訪調市場１５店家</a:t>
            </a:r>
            <a:r>
              <a:rPr lang="en-US" altLang="zh-TW" dirty="0" smtClean="0"/>
              <a:t>-</a:t>
            </a:r>
            <a:r>
              <a:rPr lang="zh-TW" altLang="en-US" dirty="0" smtClean="0"/>
              <a:t>愛的故事</a:t>
            </a:r>
            <a:br>
              <a:rPr lang="en-US" altLang="zh-TW" dirty="0" smtClean="0"/>
            </a:br>
            <a:r>
              <a:rPr lang="zh-TW" altLang="en-US" dirty="0" smtClean="0"/>
              <a:t>訪調內容編印成一本筆記書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第三次孩有夢市集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-25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攤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en-US" altLang="zh-TW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2021/12/18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地點</a:t>
            </a:r>
            <a:r>
              <a:rPr lang="en-US" altLang="zh-TW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蘇澳公有市場內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經費</a:t>
            </a:r>
            <a:r>
              <a:rPr lang="en-US" altLang="zh-TW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en-US" altLang="zh-TW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信義房屋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教師專業社群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宜蘭縣文化局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參加團體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高職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.3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地方青年創業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859670"/>
            <a:ext cx="4608512" cy="2594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3296" y="3356992"/>
            <a:ext cx="3816424" cy="630560"/>
          </a:xfrm>
        </p:spPr>
        <p:txBody>
          <a:bodyPr>
            <a:normAutofit fontScale="90000"/>
          </a:bodyPr>
          <a:lstStyle/>
          <a:p>
            <a:r>
              <a:rPr lang="zh-TW" altLang="en-US" sz="3600" dirty="0"/>
              <a:t>岳明國小樂團</a:t>
            </a:r>
            <a:endParaRPr lang="zh-TW" altLang="en-US" sz="36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3800459" cy="285034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620688"/>
            <a:ext cx="4852559" cy="2736304"/>
          </a:xfrm>
          <a:prstGeom prst="rect">
            <a:avLst/>
          </a:prstGeom>
        </p:spPr>
      </p:pic>
      <p:sp>
        <p:nvSpPr>
          <p:cNvPr id="6" name="標題 1"/>
          <p:cNvSpPr txBox="1"/>
          <p:nvPr/>
        </p:nvSpPr>
        <p:spPr>
          <a:xfrm>
            <a:off x="4572000" y="3381360"/>
            <a:ext cx="3816424" cy="63056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dirty="0"/>
              <a:t>國中生自創粉絲頁</a:t>
            </a:r>
            <a:endParaRPr lang="zh-TW" altLang="en-US" sz="3200" dirty="0"/>
          </a:p>
        </p:txBody>
      </p:sp>
      <p:pic>
        <p:nvPicPr>
          <p:cNvPr id="8" name="內容版面配置區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0" y="4005064"/>
            <a:ext cx="4104456" cy="2306960"/>
          </a:xfrm>
          <a:prstGeom prst="rect">
            <a:avLst/>
          </a:prstGeom>
        </p:spPr>
      </p:pic>
      <p:sp>
        <p:nvSpPr>
          <p:cNvPr id="9" name="標題 1"/>
          <p:cNvSpPr txBox="1"/>
          <p:nvPr/>
        </p:nvSpPr>
        <p:spPr>
          <a:xfrm>
            <a:off x="616184" y="6542720"/>
            <a:ext cx="3816424" cy="630560"/>
          </a:xfrm>
          <a:prstGeom prst="rect">
            <a:avLst/>
          </a:prstGeom>
        </p:spPr>
        <p:txBody>
          <a:bodyPr vert="horz" anchor="ctr"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/>
              <a:t>慈心華德</a:t>
            </a:r>
            <a:r>
              <a:rPr lang="zh-TW" altLang="en-US" sz="3600" dirty="0" smtClean="0"/>
              <a:t>福國中攤位</a:t>
            </a:r>
            <a:endParaRPr lang="en-US" altLang="zh-TW" sz="3600" dirty="0" smtClean="0"/>
          </a:p>
          <a:p>
            <a:endParaRPr lang="zh-TW" altLang="en-US" sz="3600" dirty="0"/>
          </a:p>
        </p:txBody>
      </p:sp>
      <p:pic>
        <p:nvPicPr>
          <p:cNvPr id="10" name="圖片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031" y="4005065"/>
            <a:ext cx="3744416" cy="2232248"/>
          </a:xfrm>
          <a:prstGeom prst="rect">
            <a:avLst/>
          </a:prstGeom>
        </p:spPr>
      </p:pic>
      <p:sp>
        <p:nvSpPr>
          <p:cNvPr id="12" name="標題 1"/>
          <p:cNvSpPr txBox="1"/>
          <p:nvPr/>
        </p:nvSpPr>
        <p:spPr>
          <a:xfrm>
            <a:off x="5076056" y="6529192"/>
            <a:ext cx="3816424" cy="63056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300" dirty="0"/>
              <a:t>蘇澳海事攤位</a:t>
            </a:r>
            <a:endParaRPr lang="en-US" altLang="zh-TW" sz="3300" dirty="0" smtClean="0"/>
          </a:p>
          <a:p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                  緣起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參加人本的活動</a:t>
            </a:r>
            <a:r>
              <a:rPr lang="en-US" altLang="zh-TW" dirty="0" smtClean="0"/>
              <a:t>,</a:t>
            </a:r>
            <a:r>
              <a:rPr lang="zh-TW" altLang="en-US" dirty="0" smtClean="0"/>
              <a:t>有一個邀請小孩當夜市老闆的活動很有趣</a:t>
            </a:r>
            <a:r>
              <a:rPr lang="en-US" altLang="zh-TW" dirty="0" smtClean="0"/>
              <a:t>…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在學校內辦了小孩市集</a:t>
            </a:r>
            <a:r>
              <a:rPr lang="en-US" altLang="zh-TW" dirty="0" smtClean="0"/>
              <a:t>,</a:t>
            </a:r>
            <a:r>
              <a:rPr lang="zh-TW" altLang="en-US" dirty="0" smtClean="0"/>
              <a:t>邀請小孩當老闆</a:t>
            </a:r>
            <a:r>
              <a:rPr lang="en-US" altLang="zh-TW" dirty="0" smtClean="0"/>
              <a:t>,</a:t>
            </a:r>
            <a:r>
              <a:rPr lang="zh-TW" altLang="en-US" dirty="0" smtClean="0"/>
              <a:t>賣自己的才藝</a:t>
            </a:r>
            <a:r>
              <a:rPr lang="en-US" altLang="zh-TW" dirty="0" smtClean="0"/>
              <a:t>,</a:t>
            </a:r>
            <a:r>
              <a:rPr lang="zh-TW" altLang="en-US" dirty="0" smtClean="0"/>
              <a:t>創意</a:t>
            </a:r>
            <a:r>
              <a:rPr lang="en-US" altLang="zh-TW" dirty="0"/>
              <a:t>,</a:t>
            </a:r>
            <a:r>
              <a:rPr lang="zh-TW" altLang="en-US" dirty="0" smtClean="0"/>
              <a:t>或是發明的遊戲</a:t>
            </a:r>
            <a:r>
              <a:rPr lang="en-US" altLang="zh-TW" dirty="0" smtClean="0"/>
              <a:t>,</a:t>
            </a:r>
            <a:r>
              <a:rPr lang="zh-TW" altLang="en-US" dirty="0" smtClean="0"/>
              <a:t>在市集內流通的錢幣是用影印機印的</a:t>
            </a:r>
            <a:r>
              <a:rPr lang="en-US" altLang="zh-TW" dirty="0" smtClean="0"/>
              <a:t>…</a:t>
            </a:r>
            <a:r>
              <a:rPr lang="zh-TW" altLang="en-US" dirty="0" smtClean="0"/>
              <a:t>邀請老師們多以</a:t>
            </a:r>
            <a:r>
              <a:rPr lang="en-US" altLang="zh-TW" dirty="0" smtClean="0"/>
              <a:t>“</a:t>
            </a:r>
            <a:r>
              <a:rPr lang="zh-TW" altLang="en-US" dirty="0" smtClean="0"/>
              <a:t>消費</a:t>
            </a:r>
            <a:r>
              <a:rPr lang="en-US" altLang="zh-TW" dirty="0" smtClean="0"/>
              <a:t>”,</a:t>
            </a:r>
            <a:r>
              <a:rPr lang="zh-TW" altLang="en-US" dirty="0" smtClean="0"/>
              <a:t>鼓勵孩子們的才能和創意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因緣際會之下</a:t>
            </a:r>
            <a:r>
              <a:rPr lang="en-US" altLang="zh-TW" dirty="0" smtClean="0"/>
              <a:t>,</a:t>
            </a:r>
            <a:r>
              <a:rPr lang="zh-TW" altLang="en-US" dirty="0" smtClean="0"/>
              <a:t>就到了蘇澳鎮上辦了</a:t>
            </a:r>
            <a:r>
              <a:rPr lang="en-US" altLang="zh-TW" dirty="0" smtClean="0"/>
              <a:t>”</a:t>
            </a:r>
            <a:r>
              <a:rPr lang="zh-TW" altLang="en-US" dirty="0" smtClean="0"/>
              <a:t>孩有夢市集</a:t>
            </a:r>
            <a:r>
              <a:rPr lang="en-US" altLang="zh-TW" dirty="0" smtClean="0"/>
              <a:t>”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820472" cy="9906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訪談市場的六忠小孩，擔任市場導覽員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2" y="980728"/>
            <a:ext cx="6195410" cy="2851036"/>
          </a:xfrm>
        </p:spPr>
      </p:pic>
      <p:sp>
        <p:nvSpPr>
          <p:cNvPr id="5" name="標題 1"/>
          <p:cNvSpPr txBox="1"/>
          <p:nvPr/>
        </p:nvSpPr>
        <p:spPr>
          <a:xfrm>
            <a:off x="156648" y="51682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訪談市場的六年級小孩</a:t>
            </a:r>
            <a:r>
              <a:rPr lang="zh-TW" altLang="en-US" dirty="0" smtClean="0">
                <a:latin typeface="新細明體" panose="02020500000000000000" charset="-120"/>
                <a:ea typeface="新細明體" panose="02020500000000000000" charset="-120"/>
              </a:rPr>
              <a:t>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擔任市場導覽員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帶領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對親子認識市場店家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並將買的菜煮成食物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046180"/>
            <a:ext cx="4611234" cy="2122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帶領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對親子認識市場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並將買的菜煮成食物</a:t>
            </a:r>
            <a:b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36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2552494" cy="4525963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108" y="2235763"/>
            <a:ext cx="3986100" cy="2657400"/>
          </a:xfrm>
          <a:prstGeom prst="rect">
            <a:avLst/>
          </a:prstGeom>
        </p:spPr>
      </p:pic>
      <p:sp>
        <p:nvSpPr>
          <p:cNvPr id="6" name="標題 1"/>
          <p:cNvSpPr txBox="1"/>
          <p:nvPr/>
        </p:nvSpPr>
        <p:spPr>
          <a:xfrm>
            <a:off x="617608" y="53732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7" name="標題 1"/>
          <p:cNvSpPr txBox="1"/>
          <p:nvPr/>
        </p:nvSpPr>
        <p:spPr>
          <a:xfrm>
            <a:off x="467544" y="5718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地方創生新產品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冷泉涼麵</a:t>
            </a:r>
            <a:r>
              <a:rPr lang="zh-TW" altLang="en-US" dirty="0" smtClean="0">
                <a:latin typeface="新細明體" panose="02020500000000000000" charset="-120"/>
                <a:ea typeface="新細明體" panose="02020500000000000000" charset="-120"/>
              </a:rPr>
              <a:t>、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孩有夢市集茄芷袋</a:t>
            </a:r>
            <a:b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975" y="1200133"/>
            <a:ext cx="2561481" cy="4553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第四屆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市集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自主學習怎麼做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b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繼續申請宜蘭縣精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進教師社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群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不同組織對自主學習的認識與操作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預計邀請丁丁、小實光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邀請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講師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:2/16(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)18:30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自主學習典範：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丁志仁老師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安排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一日實地參訪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暫訂小實光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)(6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備課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大家分享各自場域帶領孩子自主學習的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(3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備議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孩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有夢市集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自學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過程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展現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評量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自主學習實踐計劃一份</a:t>
            </a:r>
            <a:b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73016"/>
            <a:ext cx="4176464" cy="3132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認識不同組織對自主學習的認識與操作</a:t>
            </a:r>
            <a:br>
              <a:rPr lang="zh-TW" altLang="en-US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邀請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丁志仁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老師線上分享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自主學習怎麼做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b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59"/>
            <a:ext cx="6014281" cy="2767509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5410200" y="3501008"/>
            <a:ext cx="3733800" cy="171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安排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一日實地參訪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暫訂小實光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)(6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3200" dirty="0"/>
          </a:p>
        </p:txBody>
      </p:sp>
      <p:pic>
        <p:nvPicPr>
          <p:cNvPr id="4" name="內容版面配置區 3"/>
          <p:cNvPicPr>
            <a:picLocks noGrp="1"/>
          </p:cNvPicPr>
          <p:nvPr>
            <p:ph sz="quarter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40" y="1489068"/>
            <a:ext cx="5256584" cy="4032448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40768"/>
            <a:ext cx="2736304" cy="432904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763688" y="5877272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安排</a:t>
            </a:r>
            <a:r>
              <a:rPr lang="zh-TW" altLang="en-US" sz="2400" dirty="0" smtClean="0">
                <a:latin typeface="新細明體" panose="02020500000000000000" charset="-120"/>
                <a:ea typeface="新細明體" panose="02020500000000000000" charset="-120"/>
              </a:rPr>
              <a:t>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小實光</a:t>
            </a:r>
            <a:r>
              <a:rPr lang="zh-TW" altLang="en-US" sz="2400" dirty="0" smtClean="0">
                <a:latin typeface="標楷體" panose="03000509000000000000" charset="-120"/>
                <a:ea typeface="標楷體" panose="03000509000000000000" charset="-120"/>
              </a:rPr>
              <a:t>」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一日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實地參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共同備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大家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分享各自場域帶領孩子自主學習的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b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400" dirty="0"/>
          </a:p>
        </p:txBody>
      </p:sp>
      <p:pic>
        <p:nvPicPr>
          <p:cNvPr id="4" name="內容版面配置區 3"/>
          <p:cNvPicPr>
            <a:picLocks noGrp="1"/>
          </p:cNvPicPr>
          <p:nvPr>
            <p:ph sz="quarter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5256584" cy="3240360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25" y="1196752"/>
            <a:ext cx="2376264" cy="483564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7505" y="5670540"/>
            <a:ext cx="6016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altLang="zh-TW" dirty="0" smtClean="0"/>
              <a:t>內城毛老師跟大家分享他在班級試作</a:t>
            </a:r>
            <a:r>
              <a:rPr lang="zh-TW" altLang="en-US" dirty="0" smtClean="0"/>
              <a:t>五週組課共學</a:t>
            </a:r>
            <a:r>
              <a:rPr lang="hi-IN" altLang="zh-TW" dirty="0" smtClean="0"/>
              <a:t>的過程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觀課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議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sz="quarter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5184576" cy="3312368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68" y="3645024"/>
            <a:ext cx="3888432" cy="223224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39552" y="5507940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內城毛老師進行組課共學公開觀課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6300192" y="609329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altLang="zh-TW" dirty="0"/>
              <a:t>議課時間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2400" dirty="0" smtClean="0"/>
              <a:t>一</a:t>
            </a:r>
            <a:r>
              <a:rPr lang="zh-TW" altLang="en-US" sz="2400" dirty="0" smtClean="0">
                <a:latin typeface="新細明體" panose="02020500000000000000" charset="-120"/>
                <a:ea typeface="新細明體" panose="02020500000000000000" charset="-120"/>
              </a:rPr>
              <a:t>、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內城國中小五年級學生</a:t>
            </a:r>
            <a:r>
              <a:rPr lang="zh-TW" altLang="en-US" sz="2400" dirty="0" smtClean="0"/>
              <a:t>自主學習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組課共學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歷程分享</a:t>
            </a:r>
            <a:endParaRPr lang="en-US" altLang="zh-TW" sz="2400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/>
              <a:t>班上</a:t>
            </a:r>
            <a:r>
              <a:rPr lang="en-US" altLang="zh-TW" dirty="0"/>
              <a:t>27</a:t>
            </a:r>
            <a:r>
              <a:rPr lang="zh-TW" altLang="en-US" dirty="0"/>
              <a:t>人共分</a:t>
            </a:r>
            <a:r>
              <a:rPr lang="en-US" altLang="zh-TW" dirty="0"/>
              <a:t>13</a:t>
            </a:r>
            <a:r>
              <a:rPr lang="zh-TW" altLang="en-US" dirty="0"/>
              <a:t>組</a:t>
            </a:r>
            <a:r>
              <a:rPr lang="en-US" altLang="zh-TW" dirty="0" smtClean="0"/>
              <a:t>:</a:t>
            </a:r>
            <a:r>
              <a:rPr lang="zh-TW" altLang="en-US" dirty="0" smtClean="0"/>
              <a:t>有烹飪</a:t>
            </a:r>
            <a:r>
              <a:rPr lang="zh-TW" altLang="en-US" dirty="0" smtClean="0">
                <a:latin typeface="新細明體" panose="02020500000000000000" charset="-120"/>
                <a:ea typeface="新細明體" panose="02020500000000000000" charset="-120"/>
              </a:rPr>
              <a:t>、</a:t>
            </a:r>
            <a:r>
              <a:rPr lang="zh-TW" altLang="en-US" dirty="0" smtClean="0"/>
              <a:t>雞蛋料理</a:t>
            </a:r>
            <a:r>
              <a:rPr lang="zh-TW" altLang="en-US" dirty="0" smtClean="0">
                <a:latin typeface="新細明體" panose="02020500000000000000" charset="-120"/>
                <a:ea typeface="新細明體" panose="02020500000000000000" charset="-120"/>
              </a:rPr>
              <a:t>、</a:t>
            </a:r>
            <a:r>
              <a:rPr lang="zh-TW" altLang="en-US" dirty="0" smtClean="0"/>
              <a:t>種水稻</a:t>
            </a:r>
            <a:r>
              <a:rPr lang="zh-TW" altLang="en-US" dirty="0" smtClean="0">
                <a:latin typeface="新細明體" panose="02020500000000000000" charset="-120"/>
                <a:ea typeface="新細明體" panose="02020500000000000000" charset="-120"/>
              </a:rPr>
              <a:t>、、</a:t>
            </a:r>
            <a:r>
              <a:rPr lang="zh-TW" altLang="en-US" dirty="0" smtClean="0"/>
              <a:t>毒蛇</a:t>
            </a:r>
            <a:r>
              <a:rPr lang="zh-TW" altLang="en-US" dirty="0">
                <a:latin typeface="新細明體" panose="02020500000000000000" charset="-120"/>
                <a:ea typeface="新細明體" panose="02020500000000000000" charset="-120"/>
              </a:rPr>
              <a:t>、</a:t>
            </a:r>
            <a:r>
              <a:rPr lang="zh-TW" altLang="en-US" dirty="0" smtClean="0"/>
              <a:t>寶</a:t>
            </a:r>
            <a:r>
              <a:rPr lang="zh-TW" altLang="en-US" dirty="0"/>
              <a:t>可</a:t>
            </a:r>
            <a:r>
              <a:rPr lang="zh-TW" altLang="en-US" dirty="0" smtClean="0"/>
              <a:t>夢</a:t>
            </a:r>
            <a:r>
              <a:rPr lang="zh-TW" altLang="en-US" dirty="0" smtClean="0">
                <a:latin typeface="新細明體" panose="02020500000000000000" charset="-120"/>
                <a:ea typeface="新細明體" panose="02020500000000000000" charset="-120"/>
              </a:rPr>
              <a:t>、</a:t>
            </a:r>
            <a:r>
              <a:rPr lang="zh-TW" altLang="en-US" dirty="0" smtClean="0"/>
              <a:t>編織零食等</a:t>
            </a:r>
            <a:r>
              <a:rPr lang="en-US" altLang="zh-TW" dirty="0" smtClean="0"/>
              <a:t>.....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7794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孩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有夢市集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自學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歷程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展現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01210"/>
            <a:ext cx="3733165" cy="2799715"/>
          </a:xfrm>
          <a:prstGeom prst="rect">
            <a:avLst/>
          </a:prstGeom>
        </p:spPr>
      </p:pic>
      <p:pic>
        <p:nvPicPr>
          <p:cNvPr id="7" name="圖片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47" y="2101209"/>
            <a:ext cx="3733165" cy="2799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        第四屆孩有夢市集</a:t>
            </a:r>
            <a:r>
              <a:rPr lang="en-US" altLang="zh-TW" dirty="0" smtClean="0"/>
              <a:t>:10</a:t>
            </a:r>
            <a:r>
              <a:rPr lang="zh-TW" altLang="en-US" dirty="0" smtClean="0"/>
              <a:t>攤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33056"/>
            <a:ext cx="3744416" cy="264683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584" y="1556792"/>
            <a:ext cx="3667336" cy="206287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79512" y="1617960"/>
            <a:ext cx="5040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en-US" altLang="zh-TW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2023/6/4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地點</a:t>
            </a:r>
            <a:r>
              <a:rPr lang="en-US" altLang="zh-TW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蘇澳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寶山寺一樓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經費</a:t>
            </a:r>
            <a:r>
              <a:rPr lang="en-US" altLang="zh-TW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en-US" altLang="zh-TW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信義房屋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教師專業社群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宜蘭縣文化局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</a:t>
            </a:r>
            <a:r>
              <a:rPr lang="zh-TW" altLang="en-US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團體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音樂教室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從幼兒園到國中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).1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社福團體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89040"/>
            <a:ext cx="3816424" cy="2862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孩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有夢市集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u="sng" dirty="0" smtClean="0"/>
              <a:t>原本元素</a:t>
            </a:r>
            <a:r>
              <a:rPr lang="en-US" altLang="zh-TW" u="sng" dirty="0" smtClean="0"/>
              <a:t>:</a:t>
            </a:r>
            <a:endParaRPr lang="en-US" altLang="zh-TW" u="sng" dirty="0" smtClean="0"/>
          </a:p>
          <a:p>
            <a:r>
              <a:rPr lang="zh-TW" altLang="en-US" dirty="0" smtClean="0"/>
              <a:t>一</a:t>
            </a:r>
            <a:r>
              <a:rPr lang="zh-TW" altLang="en-US" dirty="0" smtClean="0">
                <a:latin typeface="新細明體" panose="02020500000000000000" charset="-120"/>
                <a:ea typeface="新細明體" panose="02020500000000000000" charset="-120"/>
              </a:rPr>
              <a:t>：</a:t>
            </a:r>
            <a:r>
              <a:rPr lang="zh-TW" altLang="en-US" dirty="0" smtClean="0"/>
              <a:t>手作攤位</a:t>
            </a:r>
            <a:endParaRPr lang="en-US" altLang="zh-TW" dirty="0" smtClean="0"/>
          </a:p>
          <a:p>
            <a:r>
              <a:rPr lang="zh-TW" altLang="en-US" dirty="0" smtClean="0"/>
              <a:t>二</a:t>
            </a:r>
            <a:r>
              <a:rPr lang="zh-TW" altLang="en-US" dirty="0" smtClean="0">
                <a:latin typeface="新細明體" panose="02020500000000000000" charset="-120"/>
                <a:ea typeface="新細明體" panose="02020500000000000000" charset="-120"/>
              </a:rPr>
              <a:t>：</a:t>
            </a:r>
            <a:r>
              <a:rPr lang="zh-TW" altLang="en-US" dirty="0" smtClean="0"/>
              <a:t>表演</a:t>
            </a:r>
            <a:r>
              <a:rPr lang="en-US" altLang="zh-TW" dirty="0" smtClean="0"/>
              <a:t>(</a:t>
            </a:r>
            <a:r>
              <a:rPr lang="zh-TW" altLang="en-US" dirty="0" smtClean="0"/>
              <a:t>鼓潮音樂教室</a:t>
            </a:r>
            <a:r>
              <a:rPr lang="en-US" altLang="zh-TW" dirty="0" smtClean="0"/>
              <a:t>)</a:t>
            </a:r>
            <a:endParaRPr lang="en-US" altLang="zh-TW" dirty="0" smtClean="0"/>
          </a:p>
          <a:p>
            <a:r>
              <a:rPr lang="zh-TW" altLang="en-US" dirty="0" smtClean="0"/>
              <a:t>三</a:t>
            </a:r>
            <a:r>
              <a:rPr lang="en-US" altLang="zh-TW" dirty="0">
                <a:latin typeface="新細明體" panose="02020500000000000000" charset="-120"/>
                <a:ea typeface="新細明體" panose="02020500000000000000" charset="-120"/>
              </a:rPr>
              <a:t>：</a:t>
            </a:r>
            <a:r>
              <a:rPr lang="zh-TW" altLang="en-US" dirty="0" smtClean="0"/>
              <a:t>兒少發聲</a:t>
            </a:r>
            <a:r>
              <a:rPr lang="en-US" altLang="zh-TW" dirty="0" smtClean="0"/>
              <a:t>:</a:t>
            </a:r>
            <a:r>
              <a:rPr lang="zh-TW" altLang="en-US" dirty="0" smtClean="0"/>
              <a:t>故事競標活動</a:t>
            </a:r>
            <a:r>
              <a:rPr lang="en-US" altLang="zh-TW" dirty="0" smtClean="0"/>
              <a:t>-</a:t>
            </a:r>
            <a:r>
              <a:rPr lang="zh-TW" altLang="en-US" dirty="0" smtClean="0"/>
              <a:t>把愛傳出去</a:t>
            </a:r>
            <a:endParaRPr lang="en-US" altLang="zh-TW" dirty="0" smtClean="0"/>
          </a:p>
          <a:p>
            <a:r>
              <a:rPr lang="zh-TW" altLang="en-US" dirty="0" smtClean="0"/>
              <a:t>四</a:t>
            </a:r>
            <a:r>
              <a:rPr lang="en-US" altLang="zh-TW" dirty="0">
                <a:latin typeface="新細明體" panose="02020500000000000000" charset="-120"/>
                <a:ea typeface="新細明體" panose="02020500000000000000" charset="-120"/>
              </a:rPr>
              <a:t>：</a:t>
            </a:r>
            <a:r>
              <a:rPr lang="zh-TW" altLang="en-US" dirty="0">
                <a:latin typeface="新細明體" panose="02020500000000000000" charset="-120"/>
                <a:ea typeface="新細明體" panose="02020500000000000000" charset="-120"/>
              </a:rPr>
              <a:t>遊戲</a:t>
            </a:r>
            <a:r>
              <a:rPr lang="en-US" altLang="zh-TW" dirty="0">
                <a:latin typeface="新細明體" panose="02020500000000000000" charset="-120"/>
                <a:ea typeface="新細明體" panose="02020500000000000000" charset="-120"/>
              </a:rPr>
              <a:t>:</a:t>
            </a:r>
            <a:r>
              <a:rPr lang="zh-TW" altLang="en-US" dirty="0" smtClean="0"/>
              <a:t>寶可夢教學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比賽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u="sng" dirty="0" smtClean="0"/>
              <a:t>今年元素</a:t>
            </a:r>
            <a:r>
              <a:rPr lang="en-US" altLang="zh-TW" u="sng" dirty="0" smtClean="0"/>
              <a:t>:</a:t>
            </a:r>
            <a:endParaRPr lang="en-US" altLang="zh-TW" u="sng" dirty="0" smtClean="0"/>
          </a:p>
          <a:p>
            <a:r>
              <a:rPr lang="zh-TW" altLang="en-US" dirty="0" smtClean="0"/>
              <a:t>五</a:t>
            </a:r>
            <a:r>
              <a:rPr lang="zh-TW" altLang="en-US" dirty="0" smtClean="0">
                <a:latin typeface="新細明體" panose="02020500000000000000" charset="-120"/>
                <a:ea typeface="新細明體" panose="02020500000000000000" charset="-120"/>
              </a:rPr>
              <a:t>：</a:t>
            </a:r>
            <a:r>
              <a:rPr lang="zh-TW" altLang="en-US" dirty="0" smtClean="0"/>
              <a:t>自主</a:t>
            </a:r>
            <a:r>
              <a:rPr lang="zh-TW" altLang="en-US" dirty="0"/>
              <a:t>學習歷程</a:t>
            </a:r>
            <a:r>
              <a:rPr lang="zh-TW" altLang="en-US" dirty="0" smtClean="0"/>
              <a:t>展現</a:t>
            </a:r>
            <a:endParaRPr lang="en-US" altLang="zh-TW" dirty="0" smtClean="0"/>
          </a:p>
          <a:p>
            <a:r>
              <a:rPr lang="zh-TW" altLang="en-US" dirty="0" smtClean="0"/>
              <a:t>六</a:t>
            </a:r>
            <a:r>
              <a:rPr lang="en-US" altLang="zh-TW" dirty="0" smtClean="0">
                <a:latin typeface="新細明體" panose="02020500000000000000" charset="-120"/>
                <a:ea typeface="新細明體" panose="02020500000000000000" charset="-120"/>
              </a:rPr>
              <a:t>：</a:t>
            </a:r>
            <a:r>
              <a:rPr lang="zh-TW" altLang="en-US" sz="2400" dirty="0" smtClean="0">
                <a:latin typeface="+mj-ea"/>
                <a:ea typeface="+mj-ea"/>
              </a:rPr>
              <a:t>市場遊程</a:t>
            </a:r>
            <a:r>
              <a:rPr lang="en-US" altLang="zh-TW" sz="2400" dirty="0" smtClean="0">
                <a:latin typeface="+mj-ea"/>
                <a:ea typeface="+mj-ea"/>
              </a:rPr>
              <a:t>:</a:t>
            </a:r>
            <a:r>
              <a:rPr lang="zh-TW" altLang="en-US" sz="2400" dirty="0">
                <a:latin typeface="+mj-ea"/>
                <a:ea typeface="+mj-ea"/>
              </a:rPr>
              <a:t>傳統</a:t>
            </a:r>
            <a:r>
              <a:rPr lang="zh-TW" altLang="en-US" sz="2400" dirty="0" smtClean="0">
                <a:latin typeface="+mj-ea"/>
                <a:ea typeface="+mj-ea"/>
              </a:rPr>
              <a:t>米店教包肉粽、認識五金行古早用品</a:t>
            </a:r>
            <a:endParaRPr lang="en-US" altLang="zh-TW" sz="2400" dirty="0">
              <a:latin typeface="+mj-ea"/>
              <a:ea typeface="+mj-ea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2016</a:t>
            </a:r>
            <a:r>
              <a:rPr lang="zh-TW" altLang="en-US" dirty="0" smtClean="0"/>
              <a:t>年</a:t>
            </a:r>
            <a:r>
              <a:rPr lang="en-US" altLang="zh-TW" dirty="0" smtClean="0"/>
              <a:t>,</a:t>
            </a:r>
            <a:r>
              <a:rPr lang="zh-TW" altLang="en-US" dirty="0" smtClean="0"/>
              <a:t>開始和</a:t>
            </a:r>
            <a:r>
              <a:rPr lang="zh-TW" altLang="en-US" dirty="0" smtClean="0">
                <a:latin typeface="標楷體" panose="03000509000000000000" charset="-120"/>
                <a:ea typeface="標楷體" panose="03000509000000000000" charset="-120"/>
              </a:rPr>
              <a:t>「</a:t>
            </a:r>
            <a:r>
              <a:rPr lang="zh-TW" altLang="en-US" dirty="0" smtClean="0"/>
              <a:t>書</a:t>
            </a:r>
            <a:r>
              <a:rPr lang="zh-TW" altLang="en-US" dirty="0"/>
              <a:t>澳創</a:t>
            </a:r>
            <a:r>
              <a:rPr lang="zh-TW" altLang="en-US" dirty="0" smtClean="0"/>
              <a:t>聚</a:t>
            </a:r>
            <a:r>
              <a:rPr lang="en-US" altLang="zh-TW" dirty="0" smtClean="0"/>
              <a:t>197</a:t>
            </a:r>
            <a:r>
              <a:rPr lang="zh-TW" altLang="en-US" dirty="0" smtClean="0">
                <a:latin typeface="標楷體" panose="03000509000000000000" charset="-120"/>
                <a:ea typeface="標楷體" panose="03000509000000000000" charset="-120"/>
              </a:rPr>
              <a:t>」</a:t>
            </a:r>
            <a:r>
              <a:rPr lang="zh-TW" altLang="en-US" dirty="0" smtClean="0"/>
              <a:t>獨立書店的夥伴一起籌畫想做的事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1972861"/>
            <a:ext cx="8153400" cy="37504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孩有夢市集</a:t>
            </a:r>
            <a:r>
              <a:rPr lang="en-US" altLang="zh-TW" dirty="0" smtClean="0"/>
              <a:t>:</a:t>
            </a:r>
            <a:r>
              <a:rPr lang="zh-TW" altLang="en-US" dirty="0" smtClean="0"/>
              <a:t>市場遊程一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傳統</a:t>
            </a:r>
            <a:r>
              <a:rPr lang="zh-TW" altLang="en-US" dirty="0" smtClean="0"/>
              <a:t>米店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539633"/>
            <a:ext cx="3312368" cy="441748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15" y="1370734"/>
            <a:ext cx="3133464" cy="234956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97062"/>
            <a:ext cx="5305467" cy="239160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998372" y="3735289"/>
            <a:ext cx="329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         認識米店</a:t>
            </a:r>
            <a:r>
              <a:rPr lang="zh-TW" altLang="en-US" dirty="0"/>
              <a:t>傳統</a:t>
            </a:r>
            <a:r>
              <a:rPr lang="zh-TW" altLang="en-US" dirty="0" smtClean="0"/>
              <a:t>器具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6300192" y="5957119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米的俗諺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547664" y="6488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   親子包肉粽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  孩有夢市集</a:t>
            </a:r>
            <a:r>
              <a:rPr lang="en-US" altLang="zh-TW" dirty="0" smtClean="0"/>
              <a:t>:</a:t>
            </a:r>
            <a:r>
              <a:rPr lang="zh-TW" altLang="en-US" dirty="0" smtClean="0"/>
              <a:t>市場遊程二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六十年五金行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081538"/>
            <a:ext cx="4680520" cy="350959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771800" y="5764611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找一</a:t>
            </a:r>
            <a:r>
              <a:rPr lang="zh-TW" altLang="en-US" dirty="0" smtClean="0"/>
              <a:t>找</a:t>
            </a:r>
            <a:r>
              <a:rPr lang="zh-TW" altLang="en-US" dirty="0" smtClean="0">
                <a:latin typeface="新細明體" panose="02020500000000000000" charset="-120"/>
                <a:ea typeface="新細明體" panose="02020500000000000000" charset="-120"/>
              </a:rPr>
              <a:t>、</a:t>
            </a:r>
            <a:r>
              <a:rPr lang="zh-TW" altLang="en-US" dirty="0" smtClean="0"/>
              <a:t>猜</a:t>
            </a:r>
            <a:r>
              <a:rPr lang="zh-TW" altLang="en-US" dirty="0"/>
              <a:t>一</a:t>
            </a:r>
            <a:r>
              <a:rPr lang="zh-TW" altLang="en-US" dirty="0" smtClean="0"/>
              <a:t>猜</a:t>
            </a:r>
            <a:r>
              <a:rPr lang="zh-TW" altLang="en-US" dirty="0" smtClean="0">
                <a:latin typeface="新細明體" panose="02020500000000000000" charset="-120"/>
                <a:ea typeface="新細明體" panose="02020500000000000000" charset="-120"/>
              </a:rPr>
              <a:t>，</a:t>
            </a:r>
            <a:r>
              <a:rPr lang="zh-TW" altLang="en-US" dirty="0" smtClean="0"/>
              <a:t>傳統物品在哪裡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TW"/>
              <a:t>     </a:t>
            </a:r>
            <a:r>
              <a:rPr lang="zh-TW" altLang="en-US"/>
              <a:t>巢吧</a:t>
            </a:r>
            <a:r>
              <a:rPr lang="en-US" altLang="zh-TW"/>
              <a:t>!</a:t>
            </a:r>
            <a:r>
              <a:rPr lang="zh-TW" altLang="en-US"/>
              <a:t>音樂祭</a:t>
            </a:r>
            <a:r>
              <a:rPr lang="en-US" altLang="zh-TW"/>
              <a:t>X</a:t>
            </a:r>
            <a:r>
              <a:rPr lang="zh-TW" altLang="en-US"/>
              <a:t>孩有夢市集</a:t>
            </a:r>
            <a:endParaRPr lang="zh-TW" altLang="en-US"/>
          </a:p>
        </p:txBody>
      </p:sp>
      <p:pic>
        <p:nvPicPr>
          <p:cNvPr id="4" name="Content Placeholder 3" descr="429686446_122137332854089893_6188859163816373234_n"/>
          <p:cNvPicPr>
            <a:picLocks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35560" y="1557020"/>
            <a:ext cx="3251200" cy="4600575"/>
          </a:xfrm>
          <a:prstGeom prst="rect">
            <a:avLst/>
          </a:prstGeom>
        </p:spPr>
      </p:pic>
      <p:pic>
        <p:nvPicPr>
          <p:cNvPr id="5" name="Picture 4" descr="432874409_728151699481457_1031514401707137283_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425" y="1567815"/>
            <a:ext cx="2835275" cy="2126615"/>
          </a:xfrm>
          <a:prstGeom prst="rect">
            <a:avLst/>
          </a:prstGeom>
        </p:spPr>
      </p:pic>
      <p:pic>
        <p:nvPicPr>
          <p:cNvPr id="7" name="Picture 6" descr="432950534_726505482979412_387522517023568278_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935" y="2204720"/>
            <a:ext cx="2309495" cy="3268980"/>
          </a:xfrm>
          <a:prstGeom prst="rect">
            <a:avLst/>
          </a:prstGeom>
        </p:spPr>
      </p:pic>
      <p:pic>
        <p:nvPicPr>
          <p:cNvPr id="9" name="Picture 8" descr="434826589_728791692750791_6340508778279662942_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80" y="4004310"/>
            <a:ext cx="2849245" cy="213804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TW" altLang="en-US"/>
              <a:t>和朋友合開</a:t>
            </a:r>
            <a:r>
              <a:rPr lang="en-US" altLang="zh-TW"/>
              <a:t>:</a:t>
            </a:r>
            <a:r>
              <a:rPr lang="zh-TW" altLang="en-US"/>
              <a:t>送報伕文學實驗書店</a:t>
            </a:r>
            <a:endParaRPr lang="en-US" altLang="zh-TW"/>
          </a:p>
        </p:txBody>
      </p:sp>
      <p:pic>
        <p:nvPicPr>
          <p:cNvPr id="6" name="Content Placeholder 5" descr="449581282_778420551121238_7460539859244925261_n"/>
          <p:cNvPicPr>
            <a:picLocks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612775" y="2009140"/>
            <a:ext cx="8153400" cy="36766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958" y="188595"/>
            <a:ext cx="8153400" cy="990600"/>
          </a:xfrm>
        </p:spPr>
        <p:txBody>
          <a:bodyPr/>
          <a:p>
            <a:r>
              <a:rPr lang="en-US" altLang="zh-TW"/>
              <a:t>          </a:t>
            </a:r>
            <a:r>
              <a:rPr lang="zh-TW" altLang="en-US"/>
              <a:t>開辦兒少講堂</a:t>
            </a:r>
            <a:endParaRPr lang="zh-TW" altLang="en-US"/>
          </a:p>
        </p:txBody>
      </p:sp>
      <p:pic>
        <p:nvPicPr>
          <p:cNvPr id="4" name="Content Placeholder 3" descr="448083970_766465218983438_390049132030017078_n"/>
          <p:cNvPicPr>
            <a:picLocks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3636010" y="1772920"/>
            <a:ext cx="5154295" cy="2323465"/>
          </a:xfrm>
          <a:prstGeom prst="rect">
            <a:avLst/>
          </a:prstGeom>
        </p:spPr>
      </p:pic>
      <p:pic>
        <p:nvPicPr>
          <p:cNvPr id="8" name="Picture 7" descr="441491225_758314149798545_1391002693784881911_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1772920"/>
            <a:ext cx="3288665" cy="4652010"/>
          </a:xfrm>
          <a:prstGeom prst="rect">
            <a:avLst/>
          </a:prstGeom>
        </p:spPr>
      </p:pic>
      <p:pic>
        <p:nvPicPr>
          <p:cNvPr id="5" name="Content Placeholder 3" descr="449603739_778420431121250_5939665480750140100_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255" y="4220845"/>
            <a:ext cx="5131435" cy="231394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心得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組課群學</a:t>
            </a:r>
            <a:endParaRPr lang="en-US" altLang="zh-TW" dirty="0"/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優點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缺點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找夥伴很重要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先有自己想實踐的事</a:t>
            </a:r>
            <a:endParaRPr lang="en-US" altLang="zh-TW" dirty="0" smtClean="0"/>
          </a:p>
          <a:p>
            <a:r>
              <a:rPr lang="zh-TW" altLang="en-US" dirty="0" smtClean="0"/>
              <a:t>找經費（錢）</a:t>
            </a:r>
            <a:endParaRPr lang="en-US" altLang="zh-TW" dirty="0" smtClean="0"/>
          </a:p>
          <a:p>
            <a:r>
              <a:rPr lang="zh-TW" altLang="en-US" dirty="0"/>
              <a:t>找社</a:t>
            </a:r>
            <a:r>
              <a:rPr lang="zh-TW" altLang="en-US" dirty="0" smtClean="0"/>
              <a:t>群（人）</a:t>
            </a:r>
            <a:r>
              <a:rPr lang="en-US" altLang="zh-TW" dirty="0" smtClean="0"/>
              <a:t>-</a:t>
            </a:r>
            <a:r>
              <a:rPr lang="zh-TW" altLang="en-US" dirty="0" smtClean="0"/>
              <a:t>工作場域內</a:t>
            </a:r>
            <a:r>
              <a:rPr lang="en-US" altLang="zh-TW" dirty="0" smtClean="0"/>
              <a:t>V.S</a:t>
            </a:r>
            <a:r>
              <a:rPr lang="zh-TW" altLang="en-US" dirty="0" smtClean="0"/>
              <a:t>外</a:t>
            </a:r>
            <a:endParaRPr lang="en-US" altLang="zh-TW" dirty="0" smtClean="0"/>
          </a:p>
          <a:p>
            <a:r>
              <a:rPr lang="zh-TW" altLang="en-US" dirty="0" smtClean="0"/>
              <a:t>如何經營這群人，讓群學能發揮加乘效果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有願就有力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連結夥伴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Me         We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和獨立書店伙伴一起籌畫活動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928992" cy="4495800"/>
          </a:xfrm>
        </p:spPr>
        <p:txBody>
          <a:bodyPr/>
          <a:lstStyle/>
          <a:p>
            <a:r>
              <a:rPr lang="zh-TW" altLang="en-US" sz="2400" dirty="0"/>
              <a:t>彩繪南方澳通學步</a:t>
            </a:r>
            <a:r>
              <a:rPr lang="zh-TW" altLang="en-US" sz="2400" dirty="0" smtClean="0"/>
              <a:t>道</a:t>
            </a:r>
            <a:r>
              <a:rPr lang="en-US" altLang="zh-TW" sz="2400" dirty="0" smtClean="0"/>
              <a:t>(</a:t>
            </a:r>
            <a:r>
              <a:rPr lang="zh-TW" altLang="en-US" sz="2400" dirty="0"/>
              <a:t>申請宜蘭縣文化局有夢挺你</a:t>
            </a:r>
            <a:r>
              <a:rPr lang="zh-TW" altLang="en-US" sz="2400" dirty="0" smtClean="0"/>
              <a:t>計畫</a:t>
            </a:r>
            <a:r>
              <a:rPr lang="en-US" altLang="zh-TW" sz="2400" dirty="0" smtClean="0"/>
              <a:t>)</a:t>
            </a:r>
            <a:endParaRPr lang="en-US" altLang="zh-TW" sz="2400" dirty="0"/>
          </a:p>
          <a:p>
            <a:r>
              <a:rPr lang="zh-TW" altLang="en-US" sz="2400" dirty="0"/>
              <a:t>訪問南方澳漁村老</a:t>
            </a:r>
            <a:r>
              <a:rPr lang="zh-TW" altLang="en-US" sz="2400" dirty="0" smtClean="0"/>
              <a:t>料理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申請</a:t>
            </a:r>
            <a:r>
              <a:rPr lang="zh-TW" altLang="en-US" sz="2400" dirty="0"/>
              <a:t>宜蘭縣文化局有夢挺你</a:t>
            </a:r>
            <a:r>
              <a:rPr lang="zh-TW" altLang="en-US" sz="2400" dirty="0" smtClean="0"/>
              <a:t>計畫</a:t>
            </a:r>
            <a:r>
              <a:rPr lang="en-US" altLang="zh-TW" sz="2400" dirty="0" smtClean="0"/>
              <a:t>)</a:t>
            </a:r>
            <a:endParaRPr lang="en-US" altLang="zh-TW" sz="2400" dirty="0"/>
          </a:p>
          <a:p>
            <a:r>
              <a:rPr lang="zh-TW" altLang="en-US" sz="2400" dirty="0" smtClean="0"/>
              <a:t>籌辦</a:t>
            </a:r>
            <a:r>
              <a:rPr lang="zh-TW" altLang="en-US" sz="2400" dirty="0"/>
              <a:t>南方澳</a:t>
            </a:r>
            <a:r>
              <a:rPr lang="en-US" altLang="zh-TW" sz="2400" dirty="0"/>
              <a:t>send</a:t>
            </a:r>
            <a:r>
              <a:rPr lang="zh-TW" altLang="en-US" sz="2400" dirty="0"/>
              <a:t>海風</a:t>
            </a:r>
            <a:r>
              <a:rPr lang="zh-TW" altLang="en-US" sz="2400" dirty="0" smtClean="0"/>
              <a:t>市集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已結束</a:t>
            </a:r>
            <a:r>
              <a:rPr lang="en-US" altLang="zh-TW" sz="2400" dirty="0" smtClean="0"/>
              <a:t>)</a:t>
            </a:r>
            <a:endParaRPr lang="en-US" altLang="zh-TW" sz="2400" dirty="0"/>
          </a:p>
          <a:p>
            <a:r>
              <a:rPr lang="zh-TW" altLang="en-US" sz="2400" dirty="0" smtClean="0"/>
              <a:t>籌辦</a:t>
            </a:r>
            <a:r>
              <a:rPr lang="zh-TW" altLang="en-US" sz="2400" dirty="0"/>
              <a:t>南方澳情人節十二鄉鎮青年</a:t>
            </a:r>
            <a:r>
              <a:rPr lang="zh-TW" altLang="en-US" sz="2400" dirty="0" smtClean="0"/>
              <a:t>市集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辦過一次</a:t>
            </a:r>
            <a:r>
              <a:rPr lang="en-US" altLang="zh-TW" sz="2400" dirty="0" smtClean="0"/>
              <a:t>)</a:t>
            </a:r>
            <a:endParaRPr lang="en-US" altLang="zh-TW" sz="2400" dirty="0" smtClean="0"/>
          </a:p>
          <a:p>
            <a:r>
              <a:rPr lang="zh-TW" altLang="en-US" sz="2400" dirty="0"/>
              <a:t>籌辦孩有夢</a:t>
            </a:r>
            <a:r>
              <a:rPr lang="zh-TW" altLang="en-US" sz="2400" dirty="0" smtClean="0"/>
              <a:t>市集第一屆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申請宜蘭縣社會處經費</a:t>
            </a:r>
            <a:r>
              <a:rPr lang="en-US" altLang="zh-TW" sz="2400" dirty="0" smtClean="0"/>
              <a:t>)</a:t>
            </a:r>
            <a:endParaRPr lang="en-US" altLang="zh-TW" sz="2400" dirty="0" smtClean="0"/>
          </a:p>
          <a:p>
            <a:r>
              <a:rPr lang="zh-TW" altLang="en-US" sz="2400" dirty="0" smtClean="0"/>
              <a:t>籌辦孩有</a:t>
            </a:r>
            <a:r>
              <a:rPr lang="zh-TW" altLang="en-US" sz="2400" dirty="0"/>
              <a:t>夢市集</a:t>
            </a:r>
            <a:r>
              <a:rPr lang="zh-TW" altLang="en-US" sz="2400" dirty="0" smtClean="0"/>
              <a:t>第二屆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申請宜蘭縣文化局經費</a:t>
            </a:r>
            <a:r>
              <a:rPr lang="en-US" altLang="zh-TW" sz="2400" dirty="0" smtClean="0"/>
              <a:t>.</a:t>
            </a:r>
            <a:r>
              <a:rPr lang="zh-TW" altLang="en-US" sz="2400" dirty="0" smtClean="0"/>
              <a:t>信義房屋經費</a:t>
            </a:r>
            <a:r>
              <a:rPr lang="en-US" altLang="zh-TW" sz="2400" dirty="0" smtClean="0"/>
              <a:t>)</a:t>
            </a:r>
            <a:endParaRPr lang="en-US" altLang="zh-TW" sz="2400" dirty="0" smtClean="0"/>
          </a:p>
          <a:p>
            <a:r>
              <a:rPr lang="zh-TW" altLang="en-US" sz="2400" dirty="0"/>
              <a:t>籌辦孩有夢</a:t>
            </a:r>
            <a:r>
              <a:rPr lang="zh-TW" altLang="en-US" sz="2400" dirty="0" smtClean="0"/>
              <a:t>市集</a:t>
            </a:r>
            <a:r>
              <a:rPr lang="zh-TW" altLang="en-US" sz="2400" dirty="0"/>
              <a:t>第</a:t>
            </a:r>
            <a:r>
              <a:rPr lang="zh-TW" altLang="en-US" sz="2400" dirty="0" smtClean="0"/>
              <a:t>三屆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申請宜蘭縣文化局</a:t>
            </a:r>
            <a:r>
              <a:rPr lang="en-US" altLang="zh-TW" sz="2400" dirty="0" smtClean="0"/>
              <a:t>.</a:t>
            </a:r>
            <a:r>
              <a:rPr lang="zh-TW" altLang="en-US" sz="2400" dirty="0" smtClean="0"/>
              <a:t>信義房屋經費</a:t>
            </a:r>
            <a:r>
              <a:rPr lang="en-US" altLang="zh-TW" sz="2400" dirty="0" smtClean="0"/>
              <a:t>.</a:t>
            </a:r>
            <a:r>
              <a:rPr lang="zh-TW" altLang="en-US" sz="2400" dirty="0" smtClean="0"/>
              <a:t>教師精進社群經費）</a:t>
            </a:r>
            <a:endParaRPr lang="en-US" altLang="zh-TW" sz="2400" dirty="0" smtClean="0"/>
          </a:p>
          <a:p>
            <a:r>
              <a:rPr lang="zh-TW" altLang="en-US" sz="2400" dirty="0"/>
              <a:t>國發會地方青年</a:t>
            </a:r>
            <a:r>
              <a:rPr lang="zh-TW" altLang="en-US" sz="2400" dirty="0" smtClean="0"/>
              <a:t>工作站（申請國發會經費）</a:t>
            </a:r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平日場域的實踐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79512" y="836711"/>
            <a:ext cx="8229600" cy="5184576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第一屆孩有夢市集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:2019/6/1-6/2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地點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蘇澳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攤位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6/1:40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攤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6/2:25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攤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經費</a:t>
            </a:r>
            <a:r>
              <a:rPr lang="en-US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宜蘭縣社會處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社群</a:t>
            </a:r>
            <a:r>
              <a:rPr lang="en-US" altLang="zh-TW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和獨立書店的夥伴一起舉辦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宜蘭縣幾乎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鄉鎮都有學校或家長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帶小孩來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  <a:r>
              <a:rPr lang="zh-TW" altLang="en-US" sz="2400" dirty="0">
                <a:latin typeface="新細明體" panose="02020500000000000000" charset="-120"/>
              </a:rPr>
              <a:t>、</a:t>
            </a:r>
            <a:r>
              <a:rPr lang="en-US" altLang="zh-TW" sz="2400" dirty="0">
                <a:latin typeface="新細明體" panose="02020500000000000000" charset="-120"/>
              </a:rPr>
              <a:t>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  <a:r>
              <a:rPr lang="zh-TW" altLang="en-US" sz="2400" dirty="0">
                <a:latin typeface="新細明體" panose="02020500000000000000" charset="-120"/>
              </a:rPr>
              <a:t>、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芥菜種教會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南方澳家扶、獨立書店地方青年</a:t>
            </a:r>
            <a:r>
              <a:rPr lang="zh-TW" altLang="en-US" sz="2400" dirty="0">
                <a:latin typeface="新細明體" panose="02020500000000000000" charset="-120"/>
              </a:rPr>
              <a:t>、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辦戰鬥陀螺比賽</a:t>
            </a:r>
            <a:r>
              <a:rPr lang="zh-TW" altLang="en-US" sz="2400" dirty="0">
                <a:latin typeface="新細明體" panose="02020500000000000000" charset="-120"/>
              </a:rPr>
              <a:t>、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玩具店的考古活動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85" y="908720"/>
            <a:ext cx="3525715" cy="5143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3107835" cy="4165923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16" y="1124744"/>
            <a:ext cx="3168352" cy="424704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128" y="1124744"/>
            <a:ext cx="3013236" cy="4017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市集後教師分享會</a:t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6034617" cy="4525963"/>
          </a:xfrm>
        </p:spPr>
      </p:pic>
      <p:sp>
        <p:nvSpPr>
          <p:cNvPr id="5" name="標題 1"/>
          <p:cNvSpPr txBox="1"/>
          <p:nvPr/>
        </p:nvSpPr>
        <p:spPr>
          <a:xfrm>
            <a:off x="251520" y="5721414"/>
            <a:ext cx="8445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邀請參加的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老師．社工．教會人士．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分享他們帶領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學生進行擺攤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課程和過程</a:t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第二屆孩有夢市集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:2020.6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地點</a:t>
            </a:r>
            <a:r>
              <a:rPr lang="en-US" altLang="zh-TW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蘇澳中原市場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經費</a:t>
            </a:r>
            <a:r>
              <a:rPr lang="en-US" altLang="zh-TW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信義房屋</a:t>
            </a:r>
            <a:r>
              <a:rPr lang="zh-TW" altLang="en-US" dirty="0" smtClean="0">
                <a:latin typeface="新細明體" panose="02020500000000000000" charset="-120"/>
                <a:ea typeface="新細明體" panose="02020500000000000000" charset="-120"/>
              </a:rPr>
              <a:t>、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宜蘭縣文化局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實施</a:t>
            </a:r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邀請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的老師帶小孩一起進行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下列階段的活動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覽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職人授課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市場擺攤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96752"/>
            <a:ext cx="3384376" cy="5240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第一階段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市場導覽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4690468" cy="3517851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704" y="2924944"/>
            <a:ext cx="4737296" cy="3552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2173</Words>
  <Application>WPS Presentation</Application>
  <PresentationFormat>如螢幕大小 (4:3)</PresentationFormat>
  <Paragraphs>242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0" baseType="lpstr">
      <vt:lpstr>Arial</vt:lpstr>
      <vt:lpstr>SimSun</vt:lpstr>
      <vt:lpstr>Wingdings</vt:lpstr>
      <vt:lpstr>Wingdings</vt:lpstr>
      <vt:lpstr>Wingdings 2</vt:lpstr>
      <vt:lpstr>新細明體</vt:lpstr>
      <vt:lpstr>標楷體</vt:lpstr>
      <vt:lpstr>微軟正黑體</vt:lpstr>
      <vt:lpstr>Tw Cen MT</vt:lpstr>
      <vt:lpstr>Microsoft YaHei</vt:lpstr>
      <vt:lpstr>Arial Unicode MS</vt:lpstr>
      <vt:lpstr>Calibri</vt:lpstr>
      <vt:lpstr>中庸</vt:lpstr>
      <vt:lpstr>   自主學帶領者培力- 場域實踐:孩有夢市集</vt:lpstr>
      <vt:lpstr>                      緣起</vt:lpstr>
      <vt:lpstr>2016年,開始和「書澳創聚197」獨立書店的夥伴一起籌畫想做的事</vt:lpstr>
      <vt:lpstr>和獨立書店伙伴一起籌畫活動</vt:lpstr>
      <vt:lpstr>             平日場域的實踐</vt:lpstr>
      <vt:lpstr>PowerPoint 演示文稿</vt:lpstr>
      <vt:lpstr>             市集後教師分享會 </vt:lpstr>
      <vt:lpstr>           第二屆孩有夢市集</vt:lpstr>
      <vt:lpstr>           第一階段- 市場導覽</vt:lpstr>
      <vt:lpstr>第二階段 市場訪調-分組訪問市場20攤店家</vt:lpstr>
      <vt:lpstr>訪調分享會</vt:lpstr>
      <vt:lpstr>第三階段--職人授課</vt:lpstr>
      <vt:lpstr>第四階段--市場擺攤-限量20攤</vt:lpstr>
      <vt:lpstr>分享會+頒發參加證明</vt:lpstr>
      <vt:lpstr>邀請外聘講師教教師及孩子：1.如何深入訪談</vt:lpstr>
      <vt:lpstr>　　　教師精進社群執行內容</vt:lpstr>
      <vt:lpstr>學生再次訪調市場１５店家-愛的故事 訪調內容編印成一本筆記書</vt:lpstr>
      <vt:lpstr>第三次孩有夢市集-25攤</vt:lpstr>
      <vt:lpstr>岳明國小樂團</vt:lpstr>
      <vt:lpstr>訪談市場的六忠小孩，擔任市場導覽員</vt:lpstr>
      <vt:lpstr> 帶領10對親子認識市場,並將買的菜煮成食物 </vt:lpstr>
      <vt:lpstr>第四屆市集--組課一:自主學習怎麼做? (繼續申請宜蘭縣精進教師社群)</vt:lpstr>
      <vt:lpstr>       1.認識不同組織對自主學習的認識與操作 </vt:lpstr>
      <vt:lpstr>2.安排一日實地參訪(暫訂小實光)(6小時) </vt:lpstr>
      <vt:lpstr>共同備課:大家分享各自場域帶領孩子自主學習的計畫 (3小時) </vt:lpstr>
      <vt:lpstr>              觀課&amp;議課(2小時) </vt:lpstr>
      <vt:lpstr>    孩有夢市集 :自學歷程展現( 5小時)</vt:lpstr>
      <vt:lpstr>        第四屆孩有夢市集:10攤</vt:lpstr>
      <vt:lpstr>           孩有夢市集 :元素</vt:lpstr>
      <vt:lpstr>    孩有夢市集:市場遊程一</vt:lpstr>
      <vt:lpstr>      孩有夢市集:市場遊程二</vt:lpstr>
      <vt:lpstr>PowerPoint 演示文稿</vt:lpstr>
      <vt:lpstr>PowerPoint 演示文稿</vt:lpstr>
      <vt:lpstr>PowerPoint 演示文稿</vt:lpstr>
      <vt:lpstr>                    心得感想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139</cp:revision>
  <dcterms:created xsi:type="dcterms:W3CDTF">2022-09-13T09:29:00Z</dcterms:created>
  <dcterms:modified xsi:type="dcterms:W3CDTF">2024-12-06T14:12:41Z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B739E79FCD354ECC8E9291289972BDD4_13</vt:lpwstr>
  </property>
  <property fmtid="{D5CDD505-2E9C-101B-9397-08002B2CF9AE}" pid="3" name="KSOProductBuildVer">
    <vt:lpwstr>1033-12.2.0.18911</vt:lpwstr>
  </property>
</Properties>
</file>