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5c27d73740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5c27d73740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5c27d73740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5c27d73740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5c27d73740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5c27d73740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c27d73740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5c27d73740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5c27d73740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5c27d73740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5c27d73740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5c27d73740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5c70b0ef1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25c70b0ef15_0_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5c70b0ef1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25c70b0ef15_0_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5c70b0ef1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25c70b0ef15_0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5c70b0ef1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25c70b0ef15_0_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a41ca13d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a41ca13d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5c70b0ef1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25c70b0ef15_0_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5c70b0ef1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25c70b0ef15_0_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5c70b0ef15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25c70b0ef15_0_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5c70b0ef15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25c70b0ef15_0_4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5c70b0ef15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25c70b0ef15_0_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5c70b0ef1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25c70b0ef15_0_5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5c70b0ef15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25c70b0ef15_0_5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5c70b0ef15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25c70b0ef15_0_6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5c70b0ef15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25c70b0ef15_0_7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5c70b0ef15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25c70b0ef15_0_8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5c27d7374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5c27d7374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5c70b0ef15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25c70b0ef15_0_8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5c70b0ef15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25c70b0ef15_0_9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5c70b0ef15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25c70b0ef15_0_10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5c70b0ef15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25c70b0ef15_0_1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5c70b0ef15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25c70b0ef15_0_1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5c70b0ef15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25c70b0ef15_0_1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5c70b0ef15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25c70b0ef15_0_1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5c70b0ef15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25c70b0ef15_0_1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5c70b0ef15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25c70b0ef15_0_14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5c70b0ef15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25c70b0ef15_0_15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5c27d7374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5c27d7374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5c70b0ef15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25c70b0ef15_0_15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5c70b0ef15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g25c70b0ef15_0_16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5c70b0ef15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25c70b0ef15_0_28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5c70b0ef15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25c70b0ef15_0_29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5c70b0ef15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g25c70b0ef15_0_30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5c70b0ef15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g25c70b0ef15_0_3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5c70b0ef15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25c70b0ef15_0_3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5c70b0ef15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g25c70b0ef15_0_3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5c70b0ef15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25c70b0ef15_0_3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5c70b0ef15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g25c70b0ef15_0_34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5c27d7374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5c27d7374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5c70b0ef15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25c70b0ef15_0_34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5c70b0ef15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25c70b0ef15_0_3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5c70b0ef15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g25c70b0ef15_0_3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5a41ca13d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25a41ca13d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5a41ca13d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5a41ca13d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37ec820e1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237ec820e1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37ec820e1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37ec820e1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37ec820e1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37ec820e1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37ec820e14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37ec820e1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37ec820e14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237ec820e14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5c27d73740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5c27d7374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5c70b0ef15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g25c70b0ef15_0_36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5a41ca13d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25a41ca13d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5c27d73740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5c27d7374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5c27d7374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5c27d7374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5c27d7374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5c27d7374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物件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12648" y="171450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0" type="dt"/>
          </p:nvPr>
        </p:nvSpPr>
        <p:spPr>
          <a:xfrm>
            <a:off x="6096000" y="4686300"/>
            <a:ext cx="2667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609600" y="4686155"/>
            <a:ext cx="5421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0" y="954167"/>
            <a:ext cx="5334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47500" lnSpcReduction="10000"/>
          </a:bodyPr>
          <a:lstStyle>
            <a:lvl1pPr indent="0" lvl="0" marL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612648" y="1200150"/>
            <a:ext cx="81534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rtl="0" algn="l">
              <a:spcBef>
                <a:spcPts val="700"/>
              </a:spcBef>
              <a:spcAft>
                <a:spcPts val="0"/>
              </a:spcAft>
              <a:buSzPts val="1080"/>
              <a:buChar char="●"/>
              <a:defRPr/>
            </a:lvl1pPr>
            <a:lvl2pPr indent="-308610" lvl="1" marL="914400" rtl="0" algn="l">
              <a:spcBef>
                <a:spcPts val="1200"/>
              </a:spcBef>
              <a:spcAft>
                <a:spcPts val="0"/>
              </a:spcAft>
              <a:buSzPts val="1260"/>
              <a:buChar char="○"/>
              <a:defRPr/>
            </a:lvl2pPr>
            <a:lvl3pPr indent="-314325" lvl="2" marL="1371600" rtl="0" algn="l">
              <a:spcBef>
                <a:spcPts val="12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rtl="0" algn="l">
              <a:spcBef>
                <a:spcPts val="1200"/>
              </a:spcBef>
              <a:spcAft>
                <a:spcPts val="0"/>
              </a:spcAft>
              <a:buSzPts val="1350"/>
              <a:buChar char="●"/>
              <a:defRPr/>
            </a:lvl4pPr>
            <a:lvl5pPr indent="-302895" lvl="4" marL="2286000" rtl="0" algn="l">
              <a:spcBef>
                <a:spcPts val="1200"/>
              </a:spcBef>
              <a:spcAft>
                <a:spcPts val="0"/>
              </a:spcAft>
              <a:buSzPts val="1170"/>
              <a:buChar char="○"/>
              <a:defRPr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2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jpg"/><Relationship Id="rId4" Type="http://schemas.openxmlformats.org/officeDocument/2006/relationships/image" Target="../media/image6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g"/><Relationship Id="rId4" Type="http://schemas.openxmlformats.org/officeDocument/2006/relationships/image" Target="../media/image27.jpg"/><Relationship Id="rId5" Type="http://schemas.openxmlformats.org/officeDocument/2006/relationships/image" Target="../media/image4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jpg"/><Relationship Id="rId4" Type="http://schemas.openxmlformats.org/officeDocument/2006/relationships/image" Target="../media/image49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Relationship Id="rId4" Type="http://schemas.openxmlformats.org/officeDocument/2006/relationships/image" Target="../media/image25.jpg"/><Relationship Id="rId5" Type="http://schemas.openxmlformats.org/officeDocument/2006/relationships/image" Target="../media/image35.jpg"/><Relationship Id="rId6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jpg"/><Relationship Id="rId4" Type="http://schemas.openxmlformats.org/officeDocument/2006/relationships/image" Target="../media/image3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jpg"/><Relationship Id="rId4" Type="http://schemas.openxmlformats.org/officeDocument/2006/relationships/image" Target="../media/image37.jpg"/><Relationship Id="rId5" Type="http://schemas.openxmlformats.org/officeDocument/2006/relationships/image" Target="../media/image4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jpg"/><Relationship Id="rId4" Type="http://schemas.openxmlformats.org/officeDocument/2006/relationships/image" Target="../media/image4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jpg"/><Relationship Id="rId4" Type="http://schemas.openxmlformats.org/officeDocument/2006/relationships/image" Target="../media/image33.jpg"/><Relationship Id="rId5" Type="http://schemas.openxmlformats.org/officeDocument/2006/relationships/image" Target="../media/image50.jpg"/><Relationship Id="rId6" Type="http://schemas.openxmlformats.org/officeDocument/2006/relationships/image" Target="../media/image5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jpg"/><Relationship Id="rId4" Type="http://schemas.openxmlformats.org/officeDocument/2006/relationships/image" Target="../media/image5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jpg"/><Relationship Id="rId4" Type="http://schemas.openxmlformats.org/officeDocument/2006/relationships/image" Target="../media/image48.jpg"/><Relationship Id="rId5" Type="http://schemas.openxmlformats.org/officeDocument/2006/relationships/image" Target="../media/image6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3.jpg"/><Relationship Id="rId4" Type="http://schemas.openxmlformats.org/officeDocument/2006/relationships/image" Target="../media/image6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3.jpg"/><Relationship Id="rId4" Type="http://schemas.openxmlformats.org/officeDocument/2006/relationships/image" Target="../media/image7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5.jpg"/><Relationship Id="rId4" Type="http://schemas.openxmlformats.org/officeDocument/2006/relationships/image" Target="../media/image47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5.jpg"/><Relationship Id="rId4" Type="http://schemas.openxmlformats.org/officeDocument/2006/relationships/image" Target="../media/image73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0.jpg"/><Relationship Id="rId4" Type="http://schemas.openxmlformats.org/officeDocument/2006/relationships/image" Target="../media/image62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4.jpg"/><Relationship Id="rId4" Type="http://schemas.openxmlformats.org/officeDocument/2006/relationships/image" Target="../media/image59.jpg"/><Relationship Id="rId5" Type="http://schemas.openxmlformats.org/officeDocument/2006/relationships/image" Target="../media/image67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8.jpg"/><Relationship Id="rId4" Type="http://schemas.openxmlformats.org/officeDocument/2006/relationships/image" Target="../media/image69.jpg"/><Relationship Id="rId5" Type="http://schemas.openxmlformats.org/officeDocument/2006/relationships/image" Target="../media/image68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2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s://gamma.app/public/-t5m660gob4muxan" TargetMode="External"/><Relationship Id="rId4" Type="http://schemas.openxmlformats.org/officeDocument/2006/relationships/image" Target="../media/image7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5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5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5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4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padlet.com/vm0m06/padlet-n6bqsfbmt14vizzu" TargetMode="External"/><Relationship Id="rId4" Type="http://schemas.openxmlformats.org/officeDocument/2006/relationships/hyperlink" Target="https://www.canva.com/design/DAFTNpszFf0/VeNRhMtm_BfKSf4fedqMBg/edit" TargetMode="External"/><Relationship Id="rId5" Type="http://schemas.openxmlformats.org/officeDocument/2006/relationships/hyperlink" Target="https://www.canva.com/design/DAFj5kY7qyA/RTefRl7pczK31iYIVH8L9A/edit?analyticsCorrelationId=933590bd-b089-461d-bd2b-7fc0a8d3ad13" TargetMode="External"/><Relationship Id="rId6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自主學習帶領者培力在均優</a:t>
            </a:r>
            <a:endParaRPr/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79" y="0"/>
            <a:ext cx="8684650" cy="494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429" y="129738"/>
            <a:ext cx="8743150" cy="4884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275" y="125054"/>
            <a:ext cx="8591450" cy="4893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579" y="188250"/>
            <a:ext cx="8722851" cy="47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700" y="132704"/>
            <a:ext cx="8793725" cy="479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488" y="172800"/>
            <a:ext cx="8705033" cy="497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/>
          <p:nvPr>
            <p:ph type="ctrTitle"/>
          </p:nvPr>
        </p:nvSpPr>
        <p:spPr>
          <a:xfrm>
            <a:off x="1763688" y="1221600"/>
            <a:ext cx="64770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84615"/>
              <a:buFont typeface="Twentieth Century"/>
              <a:buNone/>
            </a:pPr>
            <a:r>
              <a:rPr lang="zh-TW"/>
              <a:t>   自主學帶領者培力-</a:t>
            </a:r>
            <a:br>
              <a:rPr lang="zh-TW"/>
            </a:br>
            <a:r>
              <a:rPr lang="zh-TW"/>
              <a:t>場域實踐:孩有夢市集</a:t>
            </a:r>
            <a:endParaRPr/>
          </a:p>
        </p:txBody>
      </p:sp>
      <p:sp>
        <p:nvSpPr>
          <p:cNvPr id="165" name="Google Shape;165;p29"/>
          <p:cNvSpPr txBox="1"/>
          <p:nvPr>
            <p:ph idx="1" type="subTitle"/>
          </p:nvPr>
        </p:nvSpPr>
        <p:spPr>
          <a:xfrm>
            <a:off x="375200" y="2935219"/>
            <a:ext cx="8520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560"/>
              <a:buNone/>
            </a:pPr>
            <a:r>
              <a:rPr lang="zh-TW"/>
              <a:t>分享人：傅心怡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 txBox="1"/>
          <p:nvPr>
            <p:ph type="title"/>
          </p:nvPr>
        </p:nvSpPr>
        <p:spPr>
          <a:xfrm>
            <a:off x="612648" y="171450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</a:pPr>
            <a:r>
              <a:rPr lang="zh-TW"/>
              <a:t>       自主學習帶領者培力</a:t>
            </a:r>
            <a:endParaRPr/>
          </a:p>
        </p:txBody>
      </p:sp>
      <p:sp>
        <p:nvSpPr>
          <p:cNvPr id="171" name="Google Shape;171;p30"/>
          <p:cNvSpPr txBox="1"/>
          <p:nvPr>
            <p:ph idx="1" type="body"/>
          </p:nvPr>
        </p:nvSpPr>
        <p:spPr>
          <a:xfrm>
            <a:off x="612648" y="1200150"/>
            <a:ext cx="81534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20040" lvl="0" marL="320040" rtl="0" algn="l">
              <a:spcBef>
                <a:spcPts val="0"/>
              </a:spcBef>
              <a:spcAft>
                <a:spcPts val="0"/>
              </a:spcAft>
              <a:buClr>
                <a:srgbClr val="645649"/>
              </a:buClr>
              <a:buSzPts val="1740"/>
              <a:buChar char="●"/>
            </a:pPr>
            <a:r>
              <a:rPr lang="zh-TW">
                <a:solidFill>
                  <a:srgbClr val="645649"/>
                </a:solidFill>
              </a:rPr>
              <a:t>須完成任務:</a:t>
            </a:r>
            <a:endParaRPr>
              <a:solidFill>
                <a:srgbClr val="645649"/>
              </a:solidFill>
            </a:endParaRPr>
          </a:p>
          <a:p>
            <a:pPr indent="-209550" lvl="0" marL="320040" rtl="0" algn="l">
              <a:spcBef>
                <a:spcPts val="700"/>
              </a:spcBef>
              <a:spcAft>
                <a:spcPts val="0"/>
              </a:spcAft>
              <a:buSzPts val="1740"/>
              <a:buNone/>
            </a:pPr>
            <a:r>
              <a:t/>
            </a:r>
            <a:endParaRPr>
              <a:solidFill>
                <a:srgbClr val="645649"/>
              </a:solidFill>
            </a:endParaRPr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Clr>
                <a:srgbClr val="645649"/>
              </a:buClr>
              <a:buSzPts val="1740"/>
              <a:buChar char="●"/>
            </a:pPr>
            <a:r>
              <a:rPr lang="zh-TW">
                <a:solidFill>
                  <a:srgbClr val="645649"/>
                </a:solidFill>
              </a:rPr>
              <a:t>一</a:t>
            </a:r>
            <a:r>
              <a:rPr lang="zh-TW">
                <a:solidFill>
                  <a:srgbClr val="645649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lang="zh-TW">
                <a:solidFill>
                  <a:srgbClr val="645649"/>
                </a:solidFill>
              </a:rPr>
              <a:t>組課:在兩年之內至少要組三門課,每門課至   </a:t>
            </a:r>
            <a:endParaRPr>
              <a:solidFill>
                <a:srgbClr val="645649"/>
              </a:solidFill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ts val="1740"/>
              <a:buNone/>
            </a:pPr>
            <a:r>
              <a:rPr lang="zh-TW">
                <a:solidFill>
                  <a:srgbClr val="645649"/>
                </a:solidFill>
              </a:rPr>
              <a:t>          少有三人一起學,每門課至少要18 小時</a:t>
            </a:r>
            <a:endParaRPr>
              <a:solidFill>
                <a:srgbClr val="645649"/>
              </a:solidFill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ts val="1740"/>
              <a:buNone/>
            </a:pPr>
            <a:r>
              <a:t/>
            </a:r>
            <a:endParaRPr>
              <a:solidFill>
                <a:srgbClr val="645649"/>
              </a:solidFill>
            </a:endParaRPr>
          </a:p>
          <a:p>
            <a:pPr indent="-320040" lvl="0" marL="320040" rtl="0" algn="l">
              <a:spcBef>
                <a:spcPts val="700"/>
              </a:spcBef>
              <a:spcAft>
                <a:spcPts val="1200"/>
              </a:spcAft>
              <a:buClr>
                <a:srgbClr val="645649"/>
              </a:buClr>
              <a:buSzPts val="1740"/>
              <a:buChar char="●"/>
            </a:pPr>
            <a:r>
              <a:rPr lang="zh-TW">
                <a:solidFill>
                  <a:srgbClr val="645649"/>
                </a:solidFill>
              </a:rPr>
              <a:t>二</a:t>
            </a:r>
            <a:r>
              <a:rPr lang="zh-TW">
                <a:solidFill>
                  <a:srgbClr val="645649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lang="zh-TW">
                <a:solidFill>
                  <a:srgbClr val="645649"/>
                </a:solidFill>
              </a:rPr>
              <a:t>場域實踐:要完成基本時數</a:t>
            </a:r>
            <a:endParaRPr>
              <a:solidFill>
                <a:srgbClr val="645649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/>
          <p:nvPr>
            <p:ph type="title"/>
          </p:nvPr>
        </p:nvSpPr>
        <p:spPr>
          <a:xfrm>
            <a:off x="612648" y="171450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</a:pPr>
            <a:r>
              <a:rPr lang="zh-TW"/>
              <a:t>                      緣起</a:t>
            </a:r>
            <a:endParaRPr/>
          </a:p>
        </p:txBody>
      </p:sp>
      <p:sp>
        <p:nvSpPr>
          <p:cNvPr id="177" name="Google Shape;177;p31"/>
          <p:cNvSpPr txBox="1"/>
          <p:nvPr>
            <p:ph idx="1" type="body"/>
          </p:nvPr>
        </p:nvSpPr>
        <p:spPr>
          <a:xfrm>
            <a:off x="612648" y="1200150"/>
            <a:ext cx="81534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97180" lvl="0" marL="457200" rtl="0" algn="l">
              <a:spcBef>
                <a:spcPts val="0"/>
              </a:spcBef>
              <a:spcAft>
                <a:spcPts val="0"/>
              </a:spcAft>
              <a:buClr>
                <a:srgbClr val="645649"/>
              </a:buClr>
              <a:buSzPts val="1080"/>
              <a:buAutoNum type="arabicPeriod"/>
            </a:pPr>
            <a:r>
              <a:rPr lang="zh-TW">
                <a:solidFill>
                  <a:srgbClr val="645649"/>
                </a:solidFill>
              </a:rPr>
              <a:t>參加人本的活動,有一個邀請小孩當夜市老闆的活動很有趣…</a:t>
            </a:r>
            <a:endParaRPr>
              <a:solidFill>
                <a:srgbClr val="645649"/>
              </a:solidFill>
            </a:endParaRPr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45649"/>
              </a:solidFill>
            </a:endParaRPr>
          </a:p>
          <a:p>
            <a:pPr indent="-297180" lvl="0" marL="457200" rtl="0" algn="l">
              <a:spcBef>
                <a:spcPts val="700"/>
              </a:spcBef>
              <a:spcAft>
                <a:spcPts val="0"/>
              </a:spcAft>
              <a:buClr>
                <a:srgbClr val="645649"/>
              </a:buClr>
              <a:buSzPts val="1080"/>
              <a:buAutoNum type="arabicPeriod"/>
            </a:pPr>
            <a:r>
              <a:rPr lang="zh-TW">
                <a:solidFill>
                  <a:srgbClr val="645649"/>
                </a:solidFill>
              </a:rPr>
              <a:t>在學校內辦了小孩市集,邀請小孩當老闆,賣自己的才藝,創意,或是發明的遊戲,在市集內流通的錢幣是用影印機印的…邀請老師們多以“消費”,鼓勵孩子們的才能和創意</a:t>
            </a:r>
            <a:endParaRPr>
              <a:solidFill>
                <a:srgbClr val="645649"/>
              </a:solidFill>
            </a:endParaRPr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45649"/>
              </a:solidFill>
            </a:endParaRPr>
          </a:p>
          <a:p>
            <a:pPr indent="-297180" lvl="0" marL="457200" rtl="0" algn="l">
              <a:spcBef>
                <a:spcPts val="700"/>
              </a:spcBef>
              <a:spcAft>
                <a:spcPts val="0"/>
              </a:spcAft>
              <a:buClr>
                <a:srgbClr val="645649"/>
              </a:buClr>
              <a:buSzPts val="1080"/>
              <a:buAutoNum type="arabicPeriod"/>
            </a:pPr>
            <a:r>
              <a:rPr lang="zh-TW">
                <a:solidFill>
                  <a:srgbClr val="645649"/>
                </a:solidFill>
              </a:rPr>
              <a:t>因緣際會之下,就到了蘇澳鎮上辦了”孩有夢市集”</a:t>
            </a:r>
            <a:endParaRPr>
              <a:solidFill>
                <a:srgbClr val="645649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/>
          <p:nvPr>
            <p:ph type="title"/>
          </p:nvPr>
        </p:nvSpPr>
        <p:spPr>
          <a:xfrm>
            <a:off x="612648" y="171450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57142"/>
              <a:buFont typeface="Twentieth Century"/>
              <a:buNone/>
            </a:pPr>
            <a:r>
              <a:rPr lang="zh-TW">
                <a:solidFill>
                  <a:srgbClr val="645649"/>
                </a:solidFill>
              </a:rPr>
              <a:t>2016年,開始和</a:t>
            </a:r>
            <a:r>
              <a:rPr lang="zh-TW">
                <a:solidFill>
                  <a:srgbClr val="645649"/>
                </a:solidFill>
                <a:latin typeface="DFKai-SB"/>
                <a:ea typeface="DFKai-SB"/>
                <a:cs typeface="DFKai-SB"/>
                <a:sym typeface="DFKai-SB"/>
              </a:rPr>
              <a:t>「</a:t>
            </a:r>
            <a:r>
              <a:rPr lang="zh-TW">
                <a:solidFill>
                  <a:srgbClr val="645649"/>
                </a:solidFill>
              </a:rPr>
              <a:t>書澳創聚197</a:t>
            </a:r>
            <a:r>
              <a:rPr lang="zh-TW">
                <a:solidFill>
                  <a:srgbClr val="645649"/>
                </a:solidFill>
                <a:latin typeface="DFKai-SB"/>
                <a:ea typeface="DFKai-SB"/>
                <a:cs typeface="DFKai-SB"/>
                <a:sym typeface="DFKai-SB"/>
              </a:rPr>
              <a:t>」</a:t>
            </a:r>
            <a:r>
              <a:rPr lang="zh-TW">
                <a:solidFill>
                  <a:srgbClr val="645649"/>
                </a:solidFill>
              </a:rPr>
              <a:t>獨立書店的夥伴一起籌畫想做的事</a:t>
            </a:r>
            <a:endParaRPr>
              <a:solidFill>
                <a:srgbClr val="645649"/>
              </a:solidFill>
            </a:endParaRPr>
          </a:p>
        </p:txBody>
      </p:sp>
      <p:pic>
        <p:nvPicPr>
          <p:cNvPr id="183" name="Google Shape;183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775" y="1479646"/>
            <a:ext cx="8153400" cy="281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小格老師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50" y="101604"/>
            <a:ext cx="8698950" cy="49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/>
          <p:nvPr>
            <p:ph type="title"/>
          </p:nvPr>
        </p:nvSpPr>
        <p:spPr>
          <a:xfrm>
            <a:off x="612648" y="171450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</a:pPr>
            <a:r>
              <a:rPr lang="zh-TW">
                <a:solidFill>
                  <a:srgbClr val="645649"/>
                </a:solidFill>
              </a:rPr>
              <a:t>和獨立書店伙伴一起籌畫活動</a:t>
            </a:r>
            <a:endParaRPr>
              <a:solidFill>
                <a:srgbClr val="645649"/>
              </a:solidFill>
            </a:endParaRPr>
          </a:p>
        </p:txBody>
      </p:sp>
      <p:sp>
        <p:nvSpPr>
          <p:cNvPr id="189" name="Google Shape;189;p33"/>
          <p:cNvSpPr txBox="1"/>
          <p:nvPr>
            <p:ph idx="1" type="body"/>
          </p:nvPr>
        </p:nvSpPr>
        <p:spPr>
          <a:xfrm>
            <a:off x="107504" y="1200150"/>
            <a:ext cx="89289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292608" lvl="0" marL="320040" rtl="0" algn="l">
              <a:spcBef>
                <a:spcPts val="0"/>
              </a:spcBef>
              <a:spcAft>
                <a:spcPts val="0"/>
              </a:spcAft>
              <a:buClr>
                <a:srgbClr val="645649"/>
              </a:buClr>
              <a:buSzPct val="59999"/>
              <a:buChar char="●"/>
            </a:pPr>
            <a:r>
              <a:rPr lang="zh-TW" sz="2400">
                <a:solidFill>
                  <a:srgbClr val="645649"/>
                </a:solidFill>
              </a:rPr>
              <a:t>彩繪南方澳通學步道(申請宜蘭縣文化局有夢挺你計畫)</a:t>
            </a:r>
            <a:endParaRPr sz="2400">
              <a:solidFill>
                <a:srgbClr val="645649"/>
              </a:solidFill>
            </a:endParaRPr>
          </a:p>
          <a:p>
            <a:pPr indent="-292608" lvl="0" marL="320040" rtl="0" algn="l">
              <a:spcBef>
                <a:spcPts val="700"/>
              </a:spcBef>
              <a:spcAft>
                <a:spcPts val="0"/>
              </a:spcAft>
              <a:buClr>
                <a:srgbClr val="645649"/>
              </a:buClr>
              <a:buSzPct val="59999"/>
              <a:buChar char="●"/>
            </a:pPr>
            <a:r>
              <a:rPr lang="zh-TW" sz="2400">
                <a:solidFill>
                  <a:srgbClr val="645649"/>
                </a:solidFill>
              </a:rPr>
              <a:t>訪問南方澳漁村老料理(申請宜蘭縣文化局有夢挺你計畫)</a:t>
            </a:r>
            <a:endParaRPr sz="2400">
              <a:solidFill>
                <a:srgbClr val="645649"/>
              </a:solidFill>
            </a:endParaRPr>
          </a:p>
          <a:p>
            <a:pPr indent="-292608" lvl="0" marL="320040" rtl="0" algn="l">
              <a:spcBef>
                <a:spcPts val="700"/>
              </a:spcBef>
              <a:spcAft>
                <a:spcPts val="0"/>
              </a:spcAft>
              <a:buClr>
                <a:srgbClr val="645649"/>
              </a:buClr>
              <a:buSzPct val="59999"/>
              <a:buChar char="●"/>
            </a:pPr>
            <a:r>
              <a:rPr lang="zh-TW" sz="2400">
                <a:solidFill>
                  <a:srgbClr val="645649"/>
                </a:solidFill>
              </a:rPr>
              <a:t>籌辦南方澳send海風市集(已結束)</a:t>
            </a:r>
            <a:endParaRPr sz="2400">
              <a:solidFill>
                <a:srgbClr val="645649"/>
              </a:solidFill>
            </a:endParaRPr>
          </a:p>
          <a:p>
            <a:pPr indent="-292608" lvl="0" marL="320040" rtl="0" algn="l">
              <a:spcBef>
                <a:spcPts val="700"/>
              </a:spcBef>
              <a:spcAft>
                <a:spcPts val="0"/>
              </a:spcAft>
              <a:buClr>
                <a:srgbClr val="645649"/>
              </a:buClr>
              <a:buSzPct val="59999"/>
              <a:buChar char="●"/>
            </a:pPr>
            <a:r>
              <a:rPr lang="zh-TW" sz="2400">
                <a:solidFill>
                  <a:srgbClr val="645649"/>
                </a:solidFill>
              </a:rPr>
              <a:t>籌辦南方澳情人節十二鄉鎮青年市集(辦過一次)</a:t>
            </a:r>
            <a:endParaRPr>
              <a:solidFill>
                <a:srgbClr val="645649"/>
              </a:solidFill>
            </a:endParaRPr>
          </a:p>
          <a:p>
            <a:pPr indent="-292608" lvl="0" marL="320040" rtl="0" algn="l">
              <a:spcBef>
                <a:spcPts val="700"/>
              </a:spcBef>
              <a:spcAft>
                <a:spcPts val="0"/>
              </a:spcAft>
              <a:buClr>
                <a:srgbClr val="645649"/>
              </a:buClr>
              <a:buSzPct val="59999"/>
              <a:buChar char="●"/>
            </a:pPr>
            <a:r>
              <a:rPr lang="zh-TW" sz="2400">
                <a:solidFill>
                  <a:srgbClr val="645649"/>
                </a:solidFill>
              </a:rPr>
              <a:t>籌辦孩有夢市集第一屆(申請宜蘭縣社會處經費)</a:t>
            </a:r>
            <a:endParaRPr>
              <a:solidFill>
                <a:srgbClr val="645649"/>
              </a:solidFill>
            </a:endParaRPr>
          </a:p>
          <a:p>
            <a:pPr indent="-292608" lvl="0" marL="320040" rtl="0" algn="l">
              <a:spcBef>
                <a:spcPts val="700"/>
              </a:spcBef>
              <a:spcAft>
                <a:spcPts val="0"/>
              </a:spcAft>
              <a:buClr>
                <a:srgbClr val="645649"/>
              </a:buClr>
              <a:buSzPct val="59999"/>
              <a:buChar char="●"/>
            </a:pPr>
            <a:r>
              <a:rPr lang="zh-TW" sz="2400">
                <a:solidFill>
                  <a:srgbClr val="645649"/>
                </a:solidFill>
              </a:rPr>
              <a:t>籌辦孩有夢市集第二屆(申請宜蘭縣文化局經費.信義房屋經費)</a:t>
            </a:r>
            <a:endParaRPr>
              <a:solidFill>
                <a:srgbClr val="645649"/>
              </a:solidFill>
            </a:endParaRPr>
          </a:p>
          <a:p>
            <a:pPr indent="-292608" lvl="0" marL="320040" rtl="0" algn="l">
              <a:spcBef>
                <a:spcPts val="700"/>
              </a:spcBef>
              <a:spcAft>
                <a:spcPts val="0"/>
              </a:spcAft>
              <a:buClr>
                <a:srgbClr val="645649"/>
              </a:buClr>
              <a:buSzPct val="59999"/>
              <a:buChar char="●"/>
            </a:pPr>
            <a:r>
              <a:rPr lang="zh-TW" sz="2400">
                <a:solidFill>
                  <a:srgbClr val="645649"/>
                </a:solidFill>
              </a:rPr>
              <a:t>籌辦孩有夢市集第三屆(申請宜蘭縣文化局.信義房屋經費.教師精進社群經費）</a:t>
            </a:r>
            <a:endParaRPr sz="2400">
              <a:solidFill>
                <a:srgbClr val="645649"/>
              </a:solidFill>
            </a:endParaRPr>
          </a:p>
          <a:p>
            <a:pPr indent="-292608" lvl="0" marL="320040" rtl="0" algn="l">
              <a:spcBef>
                <a:spcPts val="700"/>
              </a:spcBef>
              <a:spcAft>
                <a:spcPts val="0"/>
              </a:spcAft>
              <a:buClr>
                <a:srgbClr val="645649"/>
              </a:buClr>
              <a:buSzPct val="59999"/>
              <a:buChar char="●"/>
            </a:pPr>
            <a:r>
              <a:rPr lang="zh-TW" sz="2400">
                <a:solidFill>
                  <a:srgbClr val="645649"/>
                </a:solidFill>
              </a:rPr>
              <a:t>國發會地方青年工作站（申請國發會經費）</a:t>
            </a:r>
            <a:endParaRPr sz="2400">
              <a:solidFill>
                <a:srgbClr val="645649"/>
              </a:solidFill>
            </a:endParaRPr>
          </a:p>
          <a:p>
            <a:pPr indent="-228600" lvl="0" marL="320040" rtl="0" algn="l">
              <a:spcBef>
                <a:spcPts val="700"/>
              </a:spcBef>
              <a:spcAft>
                <a:spcPts val="0"/>
              </a:spcAft>
              <a:buSzPct val="59999"/>
              <a:buNone/>
            </a:pPr>
            <a:r>
              <a:t/>
            </a:r>
            <a:endParaRPr sz="2400"/>
          </a:p>
          <a:p>
            <a:pPr indent="-209550" lvl="0" marL="320040" rtl="0" algn="l">
              <a:spcBef>
                <a:spcPts val="700"/>
              </a:spcBef>
              <a:spcAft>
                <a:spcPts val="1200"/>
              </a:spcAft>
              <a:buSzPct val="96666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"/>
          <p:cNvSpPr txBox="1"/>
          <p:nvPr>
            <p:ph type="title"/>
          </p:nvPr>
        </p:nvSpPr>
        <p:spPr>
          <a:xfrm>
            <a:off x="395536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Microsoft JhengHei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             平日場域的實踐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5" name="Google Shape;195;p34"/>
          <p:cNvSpPr txBox="1"/>
          <p:nvPr>
            <p:ph idx="1" type="body"/>
          </p:nvPr>
        </p:nvSpPr>
        <p:spPr>
          <a:xfrm>
            <a:off x="179512" y="627533"/>
            <a:ext cx="8229600" cy="3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324724" lvl="0" marL="320040" rtl="0" algn="l">
              <a:spcBef>
                <a:spcPts val="0"/>
              </a:spcBef>
              <a:spcAft>
                <a:spcPts val="0"/>
              </a:spcAft>
              <a:buClr>
                <a:srgbClr val="645649"/>
              </a:buClr>
              <a:buSzPct val="100000"/>
              <a:buChar char="●"/>
            </a:pPr>
            <a:r>
              <a:rPr lang="zh-TW" sz="5623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第一屆孩有夢市集</a:t>
            </a:r>
            <a:endParaRPr sz="5623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24724" lvl="0" marL="320040" rtl="0" algn="l">
              <a:spcBef>
                <a:spcPts val="700"/>
              </a:spcBef>
              <a:spcAft>
                <a:spcPts val="0"/>
              </a:spcAft>
              <a:buClr>
                <a:srgbClr val="645649"/>
              </a:buClr>
              <a:buSzPct val="100000"/>
              <a:buChar char="●"/>
            </a:pPr>
            <a:r>
              <a:rPr lang="zh-TW" sz="5623" u="sng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時間</a:t>
            </a:r>
            <a:r>
              <a:rPr lang="zh-TW" sz="5623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:2019/6/1-6/2</a:t>
            </a:r>
            <a:endParaRPr sz="5623">
              <a:solidFill>
                <a:srgbClr val="645649"/>
              </a:solidFill>
            </a:endParaRPr>
          </a:p>
          <a:p>
            <a:pPr indent="-324724" lvl="0" marL="320040" rtl="0" algn="l">
              <a:spcBef>
                <a:spcPts val="700"/>
              </a:spcBef>
              <a:spcAft>
                <a:spcPts val="0"/>
              </a:spcAft>
              <a:buClr>
                <a:srgbClr val="645649"/>
              </a:buClr>
              <a:buSzPct val="100000"/>
              <a:buChar char="●"/>
            </a:pPr>
            <a:r>
              <a:rPr lang="zh-TW" sz="5623" u="sng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地點</a:t>
            </a:r>
            <a:r>
              <a:rPr lang="zh-TW" sz="5623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:蘇澳國小</a:t>
            </a:r>
            <a:endParaRPr sz="5623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24724" lvl="0" marL="320040" rtl="0" algn="l">
              <a:spcBef>
                <a:spcPts val="700"/>
              </a:spcBef>
              <a:spcAft>
                <a:spcPts val="0"/>
              </a:spcAft>
              <a:buClr>
                <a:srgbClr val="645649"/>
              </a:buClr>
              <a:buSzPct val="100000"/>
              <a:buChar char="●"/>
            </a:pPr>
            <a:r>
              <a:rPr lang="zh-TW" sz="5623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參加攤位</a:t>
            </a:r>
            <a:endParaRPr sz="5623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24724" lvl="0" marL="320040" rtl="0" algn="l">
              <a:spcBef>
                <a:spcPts val="700"/>
              </a:spcBef>
              <a:spcAft>
                <a:spcPts val="0"/>
              </a:spcAft>
              <a:buClr>
                <a:srgbClr val="645649"/>
              </a:buClr>
              <a:buSzPct val="100000"/>
              <a:buChar char="●"/>
            </a:pPr>
            <a:r>
              <a:rPr lang="zh-TW" sz="5623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6/1:40攤</a:t>
            </a:r>
            <a:endParaRPr sz="5623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24724" lvl="0" marL="320040" rtl="0" algn="l">
              <a:spcBef>
                <a:spcPts val="700"/>
              </a:spcBef>
              <a:spcAft>
                <a:spcPts val="0"/>
              </a:spcAft>
              <a:buClr>
                <a:srgbClr val="645649"/>
              </a:buClr>
              <a:buSzPct val="100000"/>
              <a:buChar char="●"/>
            </a:pPr>
            <a:r>
              <a:rPr lang="zh-TW" sz="5623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6/2:25攤</a:t>
            </a:r>
            <a:endParaRPr sz="5623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ct val="25608"/>
              <a:buNone/>
            </a:pPr>
            <a:r>
              <a:rPr lang="zh-TW" sz="5623" u="sng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經費:</a:t>
            </a:r>
            <a:r>
              <a:rPr lang="zh-TW" sz="5623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宜蘭縣社會處</a:t>
            </a:r>
            <a:endParaRPr sz="5623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ct val="25608"/>
              <a:buNone/>
            </a:pPr>
            <a:r>
              <a:t/>
            </a:r>
            <a:endParaRPr sz="5623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ct val="25608"/>
              <a:buNone/>
            </a:pPr>
            <a:r>
              <a:rPr lang="zh-TW" sz="5623" u="sng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社群:</a:t>
            </a:r>
            <a:r>
              <a:rPr lang="zh-TW" sz="5623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和獨立書店的夥伴一起舉辦</a:t>
            </a:r>
            <a:endParaRPr sz="5623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24724" lvl="0" marL="320040" rtl="0" algn="l">
              <a:spcBef>
                <a:spcPts val="700"/>
              </a:spcBef>
              <a:spcAft>
                <a:spcPts val="0"/>
              </a:spcAft>
              <a:buClr>
                <a:srgbClr val="645649"/>
              </a:buClr>
              <a:buSzPct val="100000"/>
              <a:buChar char="●"/>
            </a:pPr>
            <a:r>
              <a:rPr lang="zh-TW" sz="5623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宜蘭縣幾乎12鄉鎮都有學校或家長</a:t>
            </a:r>
            <a:endParaRPr sz="5623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ct val="25608"/>
              <a:buNone/>
            </a:pPr>
            <a:r>
              <a:rPr lang="zh-TW" sz="5623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帶小孩來:1國中</a:t>
            </a:r>
            <a:r>
              <a:rPr lang="zh-TW" sz="5623">
                <a:solidFill>
                  <a:srgbClr val="645649"/>
                </a:solidFill>
                <a:latin typeface="PMingLiu"/>
                <a:ea typeface="PMingLiu"/>
                <a:cs typeface="PMingLiu"/>
                <a:sym typeface="PMingLiu"/>
              </a:rPr>
              <a:t>、8</a:t>
            </a:r>
            <a:r>
              <a:rPr lang="zh-TW" sz="5623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國小</a:t>
            </a:r>
            <a:r>
              <a:rPr lang="zh-TW" sz="5623">
                <a:solidFill>
                  <a:srgbClr val="645649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lang="zh-TW" sz="5623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芥菜種教會</a:t>
            </a:r>
            <a:endParaRPr sz="5623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ct val="25608"/>
              <a:buNone/>
            </a:pPr>
            <a:r>
              <a:rPr lang="zh-TW" sz="5623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南方澳家扶、獨立書店地方青年</a:t>
            </a:r>
            <a:r>
              <a:rPr lang="zh-TW" sz="5623">
                <a:solidFill>
                  <a:srgbClr val="645649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endParaRPr sz="5623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ct val="25608"/>
              <a:buNone/>
            </a:pPr>
            <a:r>
              <a:rPr lang="zh-TW" sz="5623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辦戰鬥陀螺比賽</a:t>
            </a:r>
            <a:r>
              <a:rPr lang="zh-TW" sz="5623">
                <a:solidFill>
                  <a:srgbClr val="645649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lang="zh-TW" sz="5623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玩具店的考古活動</a:t>
            </a:r>
            <a:endParaRPr sz="5623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700"/>
              </a:spcBef>
              <a:spcAft>
                <a:spcPts val="1200"/>
              </a:spcAft>
              <a:buSzPct val="59999"/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6" name="Google Shape;19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8285" y="681540"/>
            <a:ext cx="2644287" cy="3857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5"/>
          <p:cNvSpPr txBox="1"/>
          <p:nvPr>
            <p:ph type="title"/>
          </p:nvPr>
        </p:nvSpPr>
        <p:spPr>
          <a:xfrm>
            <a:off x="612648" y="171450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</a:pPr>
            <a:r>
              <a:t/>
            </a:r>
            <a:endParaRPr/>
          </a:p>
        </p:txBody>
      </p:sp>
      <p:pic>
        <p:nvPicPr>
          <p:cNvPr id="202" name="Google Shape;202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550" y="843550"/>
            <a:ext cx="2823300" cy="37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9363" y="843550"/>
            <a:ext cx="2732868" cy="37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0024" y="914548"/>
            <a:ext cx="2776034" cy="370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6"/>
          <p:cNvSpPr txBox="1"/>
          <p:nvPr>
            <p:ph type="title"/>
          </p:nvPr>
        </p:nvSpPr>
        <p:spPr>
          <a:xfrm>
            <a:off x="612648" y="171450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Microsoft JhengHei"/>
              <a:buNone/>
            </a:pPr>
            <a:r>
              <a:rPr lang="zh-TW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市集後教師分享會</a:t>
            </a:r>
            <a:endParaRPr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10" name="Google Shape;210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9550" y="760750"/>
            <a:ext cx="5064900" cy="347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 txBox="1"/>
          <p:nvPr/>
        </p:nvSpPr>
        <p:spPr>
          <a:xfrm>
            <a:off x="251520" y="4291061"/>
            <a:ext cx="8445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b="0" i="0" lang="zh-TW" sz="2400" u="none" cap="none" strike="noStrike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邀請參加的老師．社工．教會人士．</a:t>
            </a:r>
            <a:endParaRPr b="0" i="0" sz="2400" u="none" cap="none" strike="noStrike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b="0" i="0" lang="zh-TW" sz="2400" u="none" cap="none" strike="noStrike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分享他們帶領學生進行擺攤的課程和過程</a:t>
            </a:r>
            <a:endParaRPr b="0" i="0" sz="2400" u="none" cap="none" strike="noStrike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7"/>
          <p:cNvSpPr txBox="1"/>
          <p:nvPr>
            <p:ph type="title"/>
          </p:nvPr>
        </p:nvSpPr>
        <p:spPr>
          <a:xfrm>
            <a:off x="612648" y="171450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Microsoft JhengHei"/>
              <a:buNone/>
            </a:pPr>
            <a:r>
              <a:rPr lang="zh-TW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第二屆孩有夢市集</a:t>
            </a:r>
            <a:endParaRPr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7" name="Google Shape;217;p37"/>
          <p:cNvSpPr txBox="1"/>
          <p:nvPr>
            <p:ph idx="1" type="body"/>
          </p:nvPr>
        </p:nvSpPr>
        <p:spPr>
          <a:xfrm>
            <a:off x="251520" y="95018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7153" lvl="0" marL="3200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5649"/>
              </a:buClr>
              <a:buSzPts val="1488"/>
              <a:buChar char="●"/>
            </a:pPr>
            <a:r>
              <a:rPr lang="zh-TW" sz="1525" u="sng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時間</a:t>
            </a:r>
            <a:r>
              <a:rPr lang="zh-TW" sz="1525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:2020.6</a:t>
            </a:r>
            <a:endParaRPr sz="1525">
              <a:solidFill>
                <a:srgbClr val="645649"/>
              </a:solidFill>
            </a:endParaRPr>
          </a:p>
          <a:p>
            <a:pPr indent="-337153" lvl="0" marL="32004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645649"/>
              </a:buClr>
              <a:buSzPts val="1488"/>
              <a:buChar char="●"/>
            </a:pPr>
            <a:r>
              <a:rPr lang="zh-TW" sz="1525" u="sng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地點:</a:t>
            </a:r>
            <a:r>
              <a:rPr lang="zh-TW" sz="1525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蘇澳中原市場</a:t>
            </a:r>
            <a:endParaRPr sz="1525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37153" lvl="0" marL="32004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645649"/>
              </a:buClr>
              <a:buSzPts val="1488"/>
              <a:buChar char="●"/>
            </a:pPr>
            <a:r>
              <a:rPr lang="zh-TW" sz="1525" u="sng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經費:</a:t>
            </a:r>
            <a:r>
              <a:rPr lang="zh-TW" sz="1525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信義房屋</a:t>
            </a:r>
            <a:r>
              <a:rPr lang="zh-TW" sz="1525">
                <a:solidFill>
                  <a:srgbClr val="645649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lang="zh-TW" sz="1525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宜蘭縣文化局</a:t>
            </a:r>
            <a:endParaRPr sz="1525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37153" lvl="0" marL="32004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645649"/>
              </a:buClr>
              <a:buSzPts val="1488"/>
              <a:buChar char="●"/>
            </a:pPr>
            <a:r>
              <a:rPr lang="zh-TW" sz="1525" u="sng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實施方式</a:t>
            </a:r>
            <a:r>
              <a:rPr lang="zh-TW" sz="1525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:邀請1國中4國小的老師帶小孩一起進行</a:t>
            </a:r>
            <a:endParaRPr sz="1525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88"/>
              <a:buNone/>
            </a:pPr>
            <a:r>
              <a:rPr lang="zh-TW" sz="1525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下列階段的活動:</a:t>
            </a:r>
            <a:endParaRPr sz="1525">
              <a:solidFill>
                <a:srgbClr val="645649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88"/>
              <a:buNone/>
            </a:pPr>
            <a:r>
              <a:rPr lang="zh-TW" sz="1525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1市場導覽</a:t>
            </a:r>
            <a:endParaRPr sz="1525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88"/>
              <a:buNone/>
            </a:pPr>
            <a:r>
              <a:rPr lang="zh-TW" sz="1525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	2市場訪調</a:t>
            </a:r>
            <a:endParaRPr sz="1525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088"/>
              <a:buNone/>
            </a:pPr>
            <a:r>
              <a:rPr lang="zh-TW" sz="1525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	3職人授課</a:t>
            </a:r>
            <a:endParaRPr sz="1525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1200"/>
              </a:spcAft>
              <a:buSzPts val="1088"/>
              <a:buNone/>
            </a:pPr>
            <a:r>
              <a:rPr lang="zh-TW" sz="1525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	4市場擺攤</a:t>
            </a:r>
            <a:endParaRPr sz="1525"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18" name="Google Shape;21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2040" y="897564"/>
            <a:ext cx="2538284" cy="393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8"/>
          <p:cNvSpPr txBox="1"/>
          <p:nvPr>
            <p:ph type="title"/>
          </p:nvPr>
        </p:nvSpPr>
        <p:spPr>
          <a:xfrm>
            <a:off x="612648" y="171450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Microsoft JhengHei"/>
              <a:buNone/>
            </a:pPr>
            <a:r>
              <a:rPr lang="zh-TW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第一階段- 市場導覽</a:t>
            </a:r>
            <a:endParaRPr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24" name="Google Shape;224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00" y="914550"/>
            <a:ext cx="4690500" cy="31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6704" y="2193708"/>
            <a:ext cx="3552973" cy="2664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 txBox="1"/>
          <p:nvPr>
            <p:ph type="title"/>
          </p:nvPr>
        </p:nvSpPr>
        <p:spPr>
          <a:xfrm>
            <a:off x="612648" y="171450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57142"/>
              <a:buFont typeface="Microsoft JhengHei"/>
              <a:buNone/>
            </a:pPr>
            <a:r>
              <a:rPr lang="zh-TW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第二階段</a:t>
            </a:r>
            <a:br>
              <a:rPr lang="zh-TW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市場訪調-分組訪問市場20攤店家</a:t>
            </a:r>
            <a:endParaRPr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31" name="Google Shape;231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25" y="1288475"/>
            <a:ext cx="4392600" cy="30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0072" y="1275606"/>
            <a:ext cx="2484277" cy="3313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0"/>
          <p:cNvSpPr txBox="1"/>
          <p:nvPr>
            <p:ph type="title"/>
          </p:nvPr>
        </p:nvSpPr>
        <p:spPr>
          <a:xfrm>
            <a:off x="612648" y="171450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Microsoft JhengHei"/>
              <a:buNone/>
            </a:pPr>
            <a:r>
              <a:rPr lang="zh-TW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訪調分享會</a:t>
            </a:r>
            <a:endParaRPr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38" name="Google Shape;238;p4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46150"/>
            <a:ext cx="3394500" cy="38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6096" y="907833"/>
            <a:ext cx="2657894" cy="354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55776" y="2679762"/>
            <a:ext cx="2970333" cy="2227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 txBox="1"/>
          <p:nvPr>
            <p:ph type="title"/>
          </p:nvPr>
        </p:nvSpPr>
        <p:spPr>
          <a:xfrm>
            <a:off x="467544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Microsoft JhengHei"/>
              <a:buNone/>
            </a:pPr>
            <a:r>
              <a:rPr lang="zh-TW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第三階段--職人授課</a:t>
            </a:r>
            <a:endParaRPr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46" name="Google Shape;246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875" y="681550"/>
            <a:ext cx="3840300" cy="22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8567" y="681540"/>
            <a:ext cx="2790310" cy="209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885" y="2910348"/>
            <a:ext cx="2862320" cy="214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90125" y="2910350"/>
            <a:ext cx="3963874" cy="218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2"/>
          <p:cNvSpPr txBox="1"/>
          <p:nvPr>
            <p:ph type="title"/>
          </p:nvPr>
        </p:nvSpPr>
        <p:spPr>
          <a:xfrm>
            <a:off x="612648" y="171450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</a:pPr>
            <a:r>
              <a:rPr lang="zh-TW">
                <a:solidFill>
                  <a:srgbClr val="645649"/>
                </a:solidFill>
              </a:rPr>
              <a:t>第四階段--市場擺攤-限量20攤</a:t>
            </a:r>
            <a:endParaRPr>
              <a:solidFill>
                <a:srgbClr val="645649"/>
              </a:solidFill>
            </a:endParaRPr>
          </a:p>
        </p:txBody>
      </p:sp>
      <p:pic>
        <p:nvPicPr>
          <p:cNvPr id="255" name="Google Shape;255;p4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217" y="951570"/>
            <a:ext cx="4007400" cy="16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05680" y="988440"/>
            <a:ext cx="2970333" cy="167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560" y="2817264"/>
            <a:ext cx="2808312" cy="2106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5632" y="2839560"/>
            <a:ext cx="3225066" cy="181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675" y="101204"/>
            <a:ext cx="8750650" cy="494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3"/>
          <p:cNvSpPr txBox="1"/>
          <p:nvPr>
            <p:ph type="title"/>
          </p:nvPr>
        </p:nvSpPr>
        <p:spPr>
          <a:xfrm>
            <a:off x="612648" y="171450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Microsoft JhengHei"/>
              <a:buNone/>
            </a:pPr>
            <a:r>
              <a:rPr lang="zh-TW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分享會+頒發參加證明</a:t>
            </a:r>
            <a:endParaRPr>
              <a:solidFill>
                <a:srgbClr val="64564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64" name="Google Shape;264;p4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35550"/>
            <a:ext cx="6048300" cy="311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5769" y="2409732"/>
            <a:ext cx="3641286" cy="2048224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3"/>
          <p:cNvSpPr txBox="1"/>
          <p:nvPr/>
        </p:nvSpPr>
        <p:spPr>
          <a:xfrm>
            <a:off x="611560" y="4457955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None/>
            </a:pPr>
            <a:r>
              <a:rPr b="0" i="0" lang="zh-TW" sz="4400" u="none" cap="none" strike="noStrike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大人小孩的分享</a:t>
            </a:r>
            <a:r>
              <a:rPr b="0" i="0" lang="zh-TW" sz="4400" u="none" cap="none" strike="noStrike">
                <a:solidFill>
                  <a:srgbClr val="64564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會</a:t>
            </a:r>
            <a:r>
              <a:rPr b="0" i="0" lang="zh-TW" sz="4400" u="none" cap="none" strike="noStrike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+頒發參加證明</a:t>
            </a:r>
            <a:endParaRPr b="0" i="0" sz="4400" u="none" cap="none" strike="noStrike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4"/>
          <p:cNvSpPr txBox="1"/>
          <p:nvPr>
            <p:ph type="title"/>
          </p:nvPr>
        </p:nvSpPr>
        <p:spPr>
          <a:xfrm>
            <a:off x="107504" y="4461960"/>
            <a:ext cx="8640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icrosoft JhengHei"/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邀請外聘講師教教師及孩子：1.如何深入訪談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72" name="Google Shape;272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600" y="857250"/>
            <a:ext cx="3394500" cy="38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89837" y="857250"/>
            <a:ext cx="2423982" cy="181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5765" y="2763055"/>
            <a:ext cx="2535091" cy="190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4"/>
          <p:cNvSpPr txBox="1"/>
          <p:nvPr/>
        </p:nvSpPr>
        <p:spPr>
          <a:xfrm>
            <a:off x="609600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icrosoft JhengHe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第三次市集: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icrosoft JhengHe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申請宜蘭縣精進教師專業社群</a:t>
            </a:r>
            <a:endParaRPr b="0" i="0" sz="4400" u="none" cap="none" strike="noStrik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"/>
          <p:cNvSpPr txBox="1"/>
          <p:nvPr>
            <p:ph type="title"/>
          </p:nvPr>
        </p:nvSpPr>
        <p:spPr>
          <a:xfrm>
            <a:off x="179512" y="171450"/>
            <a:ext cx="89349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</a:pPr>
            <a:r>
              <a:rPr lang="zh-TW">
                <a:solidFill>
                  <a:srgbClr val="645649"/>
                </a:solidFill>
              </a:rPr>
              <a:t>　　　教師精進社群執行內容</a:t>
            </a:r>
            <a:endParaRPr>
              <a:solidFill>
                <a:srgbClr val="645649"/>
              </a:solidFill>
            </a:endParaRPr>
          </a:p>
        </p:txBody>
      </p:sp>
      <p:pic>
        <p:nvPicPr>
          <p:cNvPr id="281" name="Google Shape;281;p4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8750" y="1090885"/>
            <a:ext cx="5429700" cy="30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70962" y="2362984"/>
            <a:ext cx="3873030" cy="178219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5"/>
          <p:cNvSpPr txBox="1"/>
          <p:nvPr/>
        </p:nvSpPr>
        <p:spPr>
          <a:xfrm>
            <a:off x="209248" y="4191930"/>
            <a:ext cx="89349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</a:pPr>
            <a:r>
              <a:rPr b="0" i="0" lang="zh-TW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　　２攝影課　　　　３網頁課</a:t>
            </a:r>
            <a:endParaRPr b="0" i="0" sz="4400" u="none" cap="none" strike="noStrike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6"/>
          <p:cNvSpPr txBox="1"/>
          <p:nvPr>
            <p:ph type="title"/>
          </p:nvPr>
        </p:nvSpPr>
        <p:spPr>
          <a:xfrm>
            <a:off x="251520" y="171450"/>
            <a:ext cx="8514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57142"/>
              <a:buFont typeface="Twentieth Century"/>
              <a:buNone/>
            </a:pPr>
            <a:r>
              <a:rPr lang="zh-TW"/>
              <a:t>學生再次訪調市場１５店家-愛的故事</a:t>
            </a:r>
            <a:br>
              <a:rPr lang="zh-TW"/>
            </a:br>
            <a:r>
              <a:rPr lang="zh-TW"/>
              <a:t>訪調內容編印成一本筆記書</a:t>
            </a:r>
            <a:endParaRPr/>
          </a:p>
        </p:txBody>
      </p:sp>
      <p:pic>
        <p:nvPicPr>
          <p:cNvPr id="289" name="Google Shape;289;p4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2275" y="1200150"/>
            <a:ext cx="5994300" cy="33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7"/>
          <p:cNvSpPr txBox="1"/>
          <p:nvPr>
            <p:ph type="title"/>
          </p:nvPr>
        </p:nvSpPr>
        <p:spPr>
          <a:xfrm>
            <a:off x="612648" y="171450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Microsoft JhengHei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第三次孩有夢市集-25攤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5" name="Google Shape;295;p47"/>
          <p:cNvSpPr txBox="1"/>
          <p:nvPr>
            <p:ph idx="1" type="body"/>
          </p:nvPr>
        </p:nvSpPr>
        <p:spPr>
          <a:xfrm>
            <a:off x="612648" y="1200150"/>
            <a:ext cx="81534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311753" lvl="0" marL="320040" rtl="0" algn="l">
              <a:spcBef>
                <a:spcPts val="0"/>
              </a:spcBef>
              <a:spcAft>
                <a:spcPts val="0"/>
              </a:spcAft>
              <a:buSzPct val="96666"/>
              <a:buChar char="●"/>
            </a:pPr>
            <a:r>
              <a:rPr lang="zh-TW" u="sng">
                <a:latin typeface="Microsoft JhengHei"/>
                <a:ea typeface="Microsoft JhengHei"/>
                <a:cs typeface="Microsoft JhengHei"/>
                <a:sym typeface="Microsoft JhengHei"/>
              </a:rPr>
              <a:t>時間:</a:t>
            </a: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2021/12/18</a:t>
            </a:r>
            <a:endParaRPr/>
          </a:p>
          <a:p>
            <a:pPr indent="-311753" lvl="0" marL="320040" rtl="0" algn="l">
              <a:spcBef>
                <a:spcPts val="700"/>
              </a:spcBef>
              <a:spcAft>
                <a:spcPts val="0"/>
              </a:spcAft>
              <a:buSzPct val="96666"/>
              <a:buChar char="●"/>
            </a:pPr>
            <a:r>
              <a:rPr lang="zh-TW" u="sng">
                <a:latin typeface="Microsoft JhengHei"/>
                <a:ea typeface="Microsoft JhengHei"/>
                <a:cs typeface="Microsoft JhengHei"/>
                <a:sym typeface="Microsoft JhengHei"/>
              </a:rPr>
              <a:t>地點:</a:t>
            </a: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蘇澳公有市場內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11753" lvl="0" marL="320040" rtl="0" algn="l">
              <a:spcBef>
                <a:spcPts val="700"/>
              </a:spcBef>
              <a:spcAft>
                <a:spcPts val="0"/>
              </a:spcAft>
              <a:buSzPct val="96666"/>
              <a:buChar char="●"/>
            </a:pPr>
            <a:r>
              <a:rPr lang="zh-TW" u="sng">
                <a:latin typeface="Microsoft JhengHei"/>
                <a:ea typeface="Microsoft JhengHei"/>
                <a:cs typeface="Microsoft JhengHei"/>
                <a:sym typeface="Microsoft JhengHei"/>
              </a:rPr>
              <a:t>經費: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ct val="96666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     1信義房屋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ct val="96666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     2教師專業社群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ct val="96666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     3宜蘭縣文化局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ct val="96666"/>
              <a:buNone/>
            </a:pPr>
            <a:r>
              <a:t/>
            </a:r>
            <a:endParaRPr u="sng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ct val="96666"/>
              <a:buNone/>
            </a:pPr>
            <a:r>
              <a:rPr lang="zh-TW" u="sng">
                <a:latin typeface="Microsoft JhengHei"/>
                <a:ea typeface="Microsoft JhengHei"/>
                <a:cs typeface="Microsoft JhengHei"/>
                <a:sym typeface="Microsoft JhengHei"/>
              </a:rPr>
              <a:t>參加團體</a:t>
            </a: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ct val="96666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1高職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ct val="96666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3國中.3國小.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1200"/>
              </a:spcAft>
              <a:buSzPct val="96666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地方青年創業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96" name="Google Shape;29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51920" y="2144753"/>
            <a:ext cx="3456383" cy="1945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8"/>
          <p:cNvSpPr txBox="1"/>
          <p:nvPr>
            <p:ph type="title"/>
          </p:nvPr>
        </p:nvSpPr>
        <p:spPr>
          <a:xfrm>
            <a:off x="314396" y="2388407"/>
            <a:ext cx="38163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wentieth Century"/>
              <a:buNone/>
            </a:pPr>
            <a:r>
              <a:rPr lang="zh-TW" sz="3600"/>
              <a:t>岳明國小樂團</a:t>
            </a:r>
            <a:endParaRPr/>
          </a:p>
        </p:txBody>
      </p:sp>
      <p:pic>
        <p:nvPicPr>
          <p:cNvPr id="302" name="Google Shape;302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570" y="108335"/>
            <a:ext cx="3800400" cy="213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11960" y="108316"/>
            <a:ext cx="3639419" cy="2052228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8"/>
          <p:cNvSpPr txBox="1"/>
          <p:nvPr/>
        </p:nvSpPr>
        <p:spPr>
          <a:xfrm>
            <a:off x="4254500" y="2246120"/>
            <a:ext cx="38163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wentieth Century"/>
              <a:buNone/>
            </a:pPr>
            <a:r>
              <a:rPr b="0" i="0" lang="zh-TW" sz="32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國中生自創粉絲頁</a:t>
            </a:r>
            <a:endParaRPr/>
          </a:p>
        </p:txBody>
      </p:sp>
      <p:pic>
        <p:nvPicPr>
          <p:cNvPr id="305" name="Google Shape;305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4400" y="3003800"/>
            <a:ext cx="3368131" cy="189309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8"/>
          <p:cNvSpPr txBox="1"/>
          <p:nvPr/>
        </p:nvSpPr>
        <p:spPr>
          <a:xfrm>
            <a:off x="616184" y="4907040"/>
            <a:ext cx="38163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40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wentieth Century"/>
              <a:buNone/>
            </a:pPr>
            <a:r>
              <a:rPr b="0" i="0" lang="zh-TW" sz="36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慈心華德福國中攤位</a:t>
            </a:r>
            <a:endParaRPr b="0" i="0" sz="3600" u="none" cap="none" strike="noStrike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wentieth Century"/>
              <a:buNone/>
            </a:pPr>
            <a:r>
              <a:t/>
            </a:r>
            <a:endParaRPr b="0" i="0" sz="3600" u="none" cap="none" strike="noStrike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07" name="Google Shape;307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11950" y="2684675"/>
            <a:ext cx="3498225" cy="222237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8"/>
          <p:cNvSpPr txBox="1"/>
          <p:nvPr/>
        </p:nvSpPr>
        <p:spPr>
          <a:xfrm>
            <a:off x="5076056" y="4896894"/>
            <a:ext cx="38163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40000" lnSpcReduction="1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wentieth Century"/>
              <a:buNone/>
            </a:pPr>
            <a:r>
              <a:rPr b="0" i="0" lang="zh-TW" sz="33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蘇澳海事攤位</a:t>
            </a:r>
            <a:endParaRPr b="0" i="0" sz="3300" u="none" cap="none" strike="noStrike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wentieth Century"/>
              <a:buNone/>
            </a:pPr>
            <a:r>
              <a:t/>
            </a:r>
            <a:endParaRPr b="0" i="0" sz="3600" u="none" cap="none" strike="noStrike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9"/>
          <p:cNvSpPr txBox="1"/>
          <p:nvPr>
            <p:ph type="title"/>
          </p:nvPr>
        </p:nvSpPr>
        <p:spPr>
          <a:xfrm>
            <a:off x="323528" y="171450"/>
            <a:ext cx="882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Microsoft JhengHei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訪談市場的六忠小孩，擔任市場導覽員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14" name="Google Shape;314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650" y="822875"/>
            <a:ext cx="6195300" cy="27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9"/>
          <p:cNvSpPr txBox="1"/>
          <p:nvPr/>
        </p:nvSpPr>
        <p:spPr>
          <a:xfrm>
            <a:off x="156648" y="387615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62500" lnSpcReduction="1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icrosoft JhengHe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訪談市場的六年級小孩</a:t>
            </a:r>
            <a:r>
              <a:rPr b="0" i="0" lang="zh-TW" sz="4400" u="none" cap="none" strike="noStrike">
                <a:solidFill>
                  <a:schemeClr val="dk1"/>
                </a:solidFill>
                <a:latin typeface="PMingLiu"/>
                <a:ea typeface="PMingLiu"/>
                <a:cs typeface="PMingLiu"/>
                <a:sym typeface="PMingLiu"/>
              </a:rPr>
              <a:t>，</a:t>
            </a:r>
            <a:r>
              <a:rPr b="0" i="0" lang="zh-TW" sz="44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擔任市場導覽員,</a:t>
            </a:r>
            <a:br>
              <a:rPr b="0" i="0" lang="zh-TW" sz="44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0" i="0" lang="zh-TW" sz="44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帶領10對親子認識市場店家,並將買的菜煮成食物</a:t>
            </a:r>
            <a:endParaRPr b="0" i="0" sz="4400" u="none" cap="none" strike="noStrik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16" name="Google Shape;316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5976" y="2284635"/>
            <a:ext cx="3458425" cy="1591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0"/>
          <p:cNvSpPr txBox="1"/>
          <p:nvPr>
            <p:ph type="title"/>
          </p:nvPr>
        </p:nvSpPr>
        <p:spPr>
          <a:xfrm>
            <a:off x="612648" y="171450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2222"/>
              <a:buFont typeface="Microsoft JhengHei"/>
              <a:buNone/>
            </a:pPr>
            <a:b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帶領10對親子認識市場,並將買的菜煮成食物</a:t>
            </a:r>
            <a:br>
              <a:rPr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sz="3600"/>
          </a:p>
        </p:txBody>
      </p:sp>
      <p:pic>
        <p:nvPicPr>
          <p:cNvPr id="322" name="Google Shape;322;p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00" y="859401"/>
            <a:ext cx="2552400" cy="36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58108" y="1676822"/>
            <a:ext cx="2989575" cy="19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50"/>
          <p:cNvSpPr txBox="1"/>
          <p:nvPr/>
        </p:nvSpPr>
        <p:spPr>
          <a:xfrm>
            <a:off x="617608" y="402991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icrosoft JhengHei"/>
              <a:buNone/>
            </a:pPr>
            <a:br>
              <a:rPr b="0" i="0" lang="zh-TW" sz="44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b="0" i="0" sz="44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25" name="Google Shape;325;p50"/>
          <p:cNvSpPr txBox="1"/>
          <p:nvPr/>
        </p:nvSpPr>
        <p:spPr>
          <a:xfrm>
            <a:off x="467544" y="42888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47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icrosoft JhengHei"/>
              <a:buNone/>
            </a:pPr>
            <a:br>
              <a:rPr b="0" i="0" lang="zh-TW" sz="44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0" i="0" lang="zh-TW" sz="44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地方創生新產品:冷泉涼麵</a:t>
            </a:r>
            <a:r>
              <a:rPr b="0" i="0" lang="zh-TW" sz="4400" u="none" cap="none" strike="noStrike">
                <a:solidFill>
                  <a:schemeClr val="dk1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b="0" i="0" lang="zh-TW" sz="44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孩有夢市集茄芷袋</a:t>
            </a:r>
            <a:br>
              <a:rPr b="0" i="0" lang="zh-TW" sz="44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b="0" i="0" sz="44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26" name="Google Shape;326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19975" y="900100"/>
            <a:ext cx="1921110" cy="3415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"/>
          <p:cNvSpPr txBox="1"/>
          <p:nvPr>
            <p:ph type="title"/>
          </p:nvPr>
        </p:nvSpPr>
        <p:spPr>
          <a:xfrm>
            <a:off x="612648" y="171450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</a:pPr>
            <a:r>
              <a:rPr lang="zh-TW"/>
              <a:t>　　  第四屆孩有夢市集？．．．．</a:t>
            </a:r>
            <a:endParaRPr/>
          </a:p>
        </p:txBody>
      </p:sp>
      <p:sp>
        <p:nvSpPr>
          <p:cNvPr id="332" name="Google Shape;332;p51"/>
          <p:cNvSpPr txBox="1"/>
          <p:nvPr>
            <p:ph idx="1" type="body"/>
          </p:nvPr>
        </p:nvSpPr>
        <p:spPr>
          <a:xfrm>
            <a:off x="612648" y="1200150"/>
            <a:ext cx="81534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20040" lvl="0" marL="320040" rtl="0" algn="l">
              <a:spcBef>
                <a:spcPts val="0"/>
              </a:spcBef>
              <a:spcAft>
                <a:spcPts val="0"/>
              </a:spcAft>
              <a:buSzPts val="1740"/>
              <a:buChar char="●"/>
            </a:pPr>
            <a:r>
              <a:rPr lang="zh-TW"/>
              <a:t>繼續申請教師精進社群經費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740"/>
              <a:buChar char="●"/>
            </a:pPr>
            <a:r>
              <a:rPr lang="zh-TW"/>
              <a:t>這次主題是：自主學習怎麼做？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1200"/>
              </a:spcAft>
              <a:buSzPts val="1740"/>
              <a:buChar char="●"/>
            </a:pPr>
            <a:r>
              <a:rPr lang="zh-TW"/>
              <a:t>邀請老師們帶孩子進行自主學習（組課共學），歷程可以在孩有夢市集展現．．．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2"/>
          <p:cNvSpPr txBox="1"/>
          <p:nvPr>
            <p:ph type="title"/>
          </p:nvPr>
        </p:nvSpPr>
        <p:spPr>
          <a:xfrm>
            <a:off x="612648" y="171450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icrosoft JhengHei"/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第四屆市集--組課一:自主學習怎麼做?</a:t>
            </a:r>
            <a:b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(繼續申請宜蘭縣精進教師社群)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8" name="Google Shape;338;p52"/>
          <p:cNvSpPr txBox="1"/>
          <p:nvPr>
            <p:ph idx="1" type="body"/>
          </p:nvPr>
        </p:nvSpPr>
        <p:spPr>
          <a:xfrm>
            <a:off x="179500" y="1200150"/>
            <a:ext cx="5495100" cy="37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20040" lvl="0" marL="32004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1.認識不同組織對自主學習的認識與操作</a:t>
            </a:r>
            <a:endParaRPr/>
          </a:p>
          <a:p>
            <a:pPr indent="-274320" lvl="1" marL="640080" rtl="0" algn="l">
              <a:spcBef>
                <a:spcPts val="550"/>
              </a:spcBef>
              <a:spcAft>
                <a:spcPts val="0"/>
              </a:spcAft>
              <a:buSzPts val="1400"/>
              <a:buChar char="○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預計邀請丁丁、小實光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200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2邀請講師:2/16(三)18:30 自主學習典範：丁志仁老師( 2小時)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200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3安排一日實地參訪(暫訂小實光)(6小時)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200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4共同備課+大家分享各自場域帶領孩子自主學習的計畫(3小時)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200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5觀備議課(2小時)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200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6孩有夢市集 :自學過程展現( 5小時)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700"/>
              </a:spcBef>
              <a:spcAft>
                <a:spcPts val="1200"/>
              </a:spcAft>
              <a:buSzPts val="1200"/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    評量:自主學習實踐計劃一份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39" name="Google Shape;33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1458" y="2481337"/>
            <a:ext cx="3132349" cy="2349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9925"/>
            <a:ext cx="8520600" cy="4803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3"/>
          <p:cNvSpPr txBox="1"/>
          <p:nvPr>
            <p:ph type="title"/>
          </p:nvPr>
        </p:nvSpPr>
        <p:spPr>
          <a:xfrm>
            <a:off x="612648" y="171450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None/>
            </a:pPr>
            <a:r>
              <a:rPr lang="zh-TW" sz="3100">
                <a:latin typeface="Microsoft JhengHei"/>
                <a:ea typeface="Microsoft JhengHei"/>
                <a:cs typeface="Microsoft JhengHei"/>
                <a:sym typeface="Microsoft JhengHei"/>
              </a:rPr>
              <a:t>       1.認識不同組織對自主學習的認識與操作</a:t>
            </a:r>
            <a:br>
              <a:rPr lang="zh-TW" sz="31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/>
          </a:p>
        </p:txBody>
      </p:sp>
      <p:sp>
        <p:nvSpPr>
          <p:cNvPr id="345" name="Google Shape;345;p53"/>
          <p:cNvSpPr txBox="1"/>
          <p:nvPr>
            <p:ph idx="1" type="body"/>
          </p:nvPr>
        </p:nvSpPr>
        <p:spPr>
          <a:xfrm>
            <a:off x="612648" y="1200150"/>
            <a:ext cx="81534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217855" lvl="0" marL="320040" rtl="0" algn="l">
              <a:spcBef>
                <a:spcPts val="0"/>
              </a:spcBef>
              <a:spcAft>
                <a:spcPts val="0"/>
              </a:spcAft>
              <a:buSzPct val="96666"/>
              <a:buNone/>
            </a:pPr>
            <a:r>
              <a:t/>
            </a:r>
            <a:endParaRPr/>
          </a:p>
          <a:p>
            <a:pPr indent="-217855" lvl="0" marL="320040" rtl="0" algn="l">
              <a:spcBef>
                <a:spcPts val="700"/>
              </a:spcBef>
              <a:spcAft>
                <a:spcPts val="0"/>
              </a:spcAft>
              <a:buSzPct val="96666"/>
              <a:buNone/>
            </a:pPr>
            <a:r>
              <a:t/>
            </a:r>
            <a:endParaRPr/>
          </a:p>
          <a:p>
            <a:pPr indent="-217855" lvl="0" marL="320040" rtl="0" algn="l">
              <a:spcBef>
                <a:spcPts val="700"/>
              </a:spcBef>
              <a:spcAft>
                <a:spcPts val="0"/>
              </a:spcAft>
              <a:buSzPct val="96666"/>
              <a:buNone/>
            </a:pPr>
            <a:r>
              <a:t/>
            </a:r>
            <a:endParaRPr/>
          </a:p>
          <a:p>
            <a:pPr indent="-217855" lvl="0" marL="320040" rtl="0" algn="l">
              <a:spcBef>
                <a:spcPts val="700"/>
              </a:spcBef>
              <a:spcAft>
                <a:spcPts val="0"/>
              </a:spcAft>
              <a:buSzPct val="96666"/>
              <a:buNone/>
            </a:pPr>
            <a:r>
              <a:t/>
            </a:r>
            <a:endParaRPr/>
          </a:p>
          <a:p>
            <a:pPr indent="-217855" lvl="0" marL="320040" rtl="0" algn="l">
              <a:spcBef>
                <a:spcPts val="700"/>
              </a:spcBef>
              <a:spcAft>
                <a:spcPts val="0"/>
              </a:spcAft>
              <a:buSzPct val="96666"/>
              <a:buNone/>
            </a:pPr>
            <a:r>
              <a:t/>
            </a:r>
            <a:endParaRPr/>
          </a:p>
          <a:p>
            <a:pPr indent="-217855" lvl="0" marL="320040" rtl="0" algn="l">
              <a:spcBef>
                <a:spcPts val="700"/>
              </a:spcBef>
              <a:spcAft>
                <a:spcPts val="0"/>
              </a:spcAft>
              <a:buSzPct val="96666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ct val="59999"/>
              <a:buNone/>
            </a:pPr>
            <a:r>
              <a:t/>
            </a:r>
            <a:endParaRPr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ct val="59999"/>
              <a:buNone/>
            </a:pPr>
            <a:r>
              <a:t/>
            </a:r>
            <a:endParaRPr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ct val="59999"/>
              <a:buNone/>
            </a:pPr>
            <a:r>
              <a:t/>
            </a:r>
            <a:endParaRPr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700"/>
              </a:spcBef>
              <a:spcAft>
                <a:spcPts val="1200"/>
              </a:spcAft>
              <a:buSzPct val="59999"/>
              <a:buNone/>
            </a:pPr>
            <a:r>
              <a:rPr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邀請丁志仁老師線上分享:自主學習怎麼做?</a:t>
            </a:r>
            <a:b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/>
          </a:p>
        </p:txBody>
      </p:sp>
      <p:pic>
        <p:nvPicPr>
          <p:cNvPr id="346" name="Google Shape;346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951569"/>
            <a:ext cx="4510710" cy="2075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9550" y="2219325"/>
            <a:ext cx="3726499" cy="171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4"/>
          <p:cNvSpPr txBox="1"/>
          <p:nvPr>
            <p:ph type="title"/>
          </p:nvPr>
        </p:nvSpPr>
        <p:spPr>
          <a:xfrm>
            <a:off x="612648" y="171450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icrosoft JhengHei"/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2.安排一日實地參訪(暫訂小實光)(6小時)</a:t>
            </a:r>
            <a:b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sz="3200"/>
          </a:p>
        </p:txBody>
      </p:sp>
      <p:pic>
        <p:nvPicPr>
          <p:cNvPr id="353" name="Google Shape;353;p5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100" y="1005575"/>
            <a:ext cx="5256600" cy="324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0112" y="1005576"/>
            <a:ext cx="2736304" cy="3246787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4"/>
          <p:cNvSpPr/>
          <p:nvPr/>
        </p:nvSpPr>
        <p:spPr>
          <a:xfrm>
            <a:off x="1763688" y="4407954"/>
            <a:ext cx="5328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4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安排</a:t>
            </a:r>
            <a:r>
              <a:rPr b="0" i="0" lang="zh-TW" sz="2400" u="none" cap="none" strike="noStrike">
                <a:solidFill>
                  <a:schemeClr val="dk1"/>
                </a:solidFill>
                <a:latin typeface="PMingLiu"/>
                <a:ea typeface="PMingLiu"/>
                <a:cs typeface="PMingLiu"/>
                <a:sym typeface="PMingLiu"/>
              </a:rPr>
              <a:t>「</a:t>
            </a:r>
            <a:r>
              <a:rPr b="0" i="0" lang="zh-TW" sz="24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小實光</a:t>
            </a:r>
            <a:r>
              <a:rPr b="0" i="0" lang="zh-TW" sz="2400" u="none" cap="none" strike="noStrik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」</a:t>
            </a:r>
            <a:r>
              <a:rPr b="0" i="0" lang="zh-TW" sz="24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一日實地參訪</a:t>
            </a:r>
            <a:endParaRPr sz="24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5"/>
          <p:cNvSpPr txBox="1"/>
          <p:nvPr>
            <p:ph type="title"/>
          </p:nvPr>
        </p:nvSpPr>
        <p:spPr>
          <a:xfrm>
            <a:off x="620598" y="340163"/>
            <a:ext cx="81534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三、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共同備課:大家分享各自場域帶領孩子自主學習的計畫</a:t>
            </a:r>
            <a:b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(3小時)</a:t>
            </a:r>
            <a:endParaRPr sz="2400"/>
          </a:p>
        </p:txBody>
      </p:sp>
      <p:pic>
        <p:nvPicPr>
          <p:cNvPr id="361" name="Google Shape;361;p5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552" y="1329612"/>
            <a:ext cx="5256600" cy="24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3925" y="897564"/>
            <a:ext cx="2376264" cy="36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5"/>
          <p:cNvSpPr/>
          <p:nvPr/>
        </p:nvSpPr>
        <p:spPr>
          <a:xfrm>
            <a:off x="107505" y="4252905"/>
            <a:ext cx="6016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內城毛老師跟大家分享他在班級試作五週組課共學的過程</a:t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6"/>
          <p:cNvSpPr txBox="1"/>
          <p:nvPr>
            <p:ph type="title"/>
          </p:nvPr>
        </p:nvSpPr>
        <p:spPr>
          <a:xfrm>
            <a:off x="612648" y="128588"/>
            <a:ext cx="81534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Microsoft JhengHei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             </a:t>
            </a: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四、</a:t>
            </a: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觀課&amp;議課(2小時)</a:t>
            </a:r>
            <a:endParaRPr/>
          </a:p>
        </p:txBody>
      </p:sp>
      <p:pic>
        <p:nvPicPr>
          <p:cNvPr id="369" name="Google Shape;369;p5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275606"/>
            <a:ext cx="5184600" cy="24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5568" y="2733768"/>
            <a:ext cx="3888432" cy="1674186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6"/>
          <p:cNvSpPr/>
          <p:nvPr/>
        </p:nvSpPr>
        <p:spPr>
          <a:xfrm>
            <a:off x="539552" y="4130955"/>
            <a:ext cx="3647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內城毛老師進行組課共學公開觀課</a:t>
            </a:r>
            <a:endParaRPr/>
          </a:p>
        </p:txBody>
      </p:sp>
      <p:sp>
        <p:nvSpPr>
          <p:cNvPr id="372" name="Google Shape;372;p56"/>
          <p:cNvSpPr/>
          <p:nvPr/>
        </p:nvSpPr>
        <p:spPr>
          <a:xfrm>
            <a:off x="6300192" y="4569972"/>
            <a:ext cx="1107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議課時間</a:t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7"/>
          <p:cNvSpPr txBox="1"/>
          <p:nvPr>
            <p:ph idx="1" type="body"/>
          </p:nvPr>
        </p:nvSpPr>
        <p:spPr>
          <a:xfrm>
            <a:off x="612648" y="900113"/>
            <a:ext cx="8153400" cy="25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zh-TW" sz="2400"/>
              <a:t>一</a:t>
            </a:r>
            <a:r>
              <a:rPr lang="zh-TW" sz="2400"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內城國中小五年級學生</a:t>
            </a:r>
            <a:r>
              <a:rPr lang="zh-TW" sz="2400"/>
              <a:t>自主學習(組課共學)歷程分享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740"/>
              <a:buChar char="●"/>
            </a:pPr>
            <a:r>
              <a:rPr lang="zh-TW"/>
              <a:t>班上27人共分13組:有烹飪</a:t>
            </a:r>
            <a:r>
              <a:rPr lang="zh-TW"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lang="zh-TW"/>
              <a:t>雞蛋料理</a:t>
            </a:r>
            <a:r>
              <a:rPr lang="zh-TW"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lang="zh-TW"/>
              <a:t>種水稻</a:t>
            </a:r>
            <a:r>
              <a:rPr lang="zh-TW">
                <a:latin typeface="PMingLiu"/>
                <a:ea typeface="PMingLiu"/>
                <a:cs typeface="PMingLiu"/>
                <a:sym typeface="PMingLiu"/>
              </a:rPr>
              <a:t>、、</a:t>
            </a:r>
            <a:r>
              <a:rPr lang="zh-TW"/>
              <a:t>毒蛇</a:t>
            </a:r>
            <a:r>
              <a:rPr lang="zh-TW"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lang="zh-TW"/>
              <a:t>寶可夢</a:t>
            </a:r>
            <a:r>
              <a:rPr lang="zh-TW"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lang="zh-TW"/>
              <a:t>編織零食等.....</a:t>
            </a:r>
            <a:endParaRPr/>
          </a:p>
          <a:p>
            <a:pPr indent="-209550" lvl="0" marL="320040" rtl="0" algn="l">
              <a:spcBef>
                <a:spcPts val="700"/>
              </a:spcBef>
              <a:spcAft>
                <a:spcPts val="1200"/>
              </a:spcAft>
              <a:buSzPts val="1740"/>
              <a:buNone/>
            </a:pPr>
            <a:r>
              <a:t/>
            </a:r>
            <a:endParaRPr/>
          </a:p>
        </p:txBody>
      </p:sp>
      <p:sp>
        <p:nvSpPr>
          <p:cNvPr id="378" name="Google Shape;378;p57"/>
          <p:cNvSpPr txBox="1"/>
          <p:nvPr>
            <p:ph type="title"/>
          </p:nvPr>
        </p:nvSpPr>
        <p:spPr>
          <a:xfrm>
            <a:off x="769176" y="249500"/>
            <a:ext cx="7341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icrosoft JhengHei"/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    孩有夢市集 :自學歷程展現( 5小時</a:t>
            </a: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79" name="Google Shape;379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648" y="2171198"/>
            <a:ext cx="3372171" cy="25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6076" y="2171199"/>
            <a:ext cx="3372175" cy="2529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8"/>
          <p:cNvSpPr txBox="1"/>
          <p:nvPr>
            <p:ph type="title"/>
          </p:nvPr>
        </p:nvSpPr>
        <p:spPr>
          <a:xfrm>
            <a:off x="612648" y="128588"/>
            <a:ext cx="81534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</a:pPr>
            <a:r>
              <a:rPr lang="zh-TW"/>
              <a:t>第四屆孩有夢市集:10攤</a:t>
            </a:r>
            <a:endParaRPr/>
          </a:p>
        </p:txBody>
      </p:sp>
      <p:pic>
        <p:nvPicPr>
          <p:cNvPr id="386" name="Google Shape;386;p5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1026" y="2949792"/>
            <a:ext cx="3744300" cy="19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8084" y="889794"/>
            <a:ext cx="2750503" cy="1547158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8"/>
          <p:cNvSpPr/>
          <p:nvPr/>
        </p:nvSpPr>
        <p:spPr>
          <a:xfrm>
            <a:off x="187437" y="768920"/>
            <a:ext cx="5040600" cy="19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時間:</a:t>
            </a: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2023/6/4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地點:</a:t>
            </a: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蘇澳寶山寺一樓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經費: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1信義房屋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2教師專業社群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3宜蘭縣文化局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參加團體</a:t>
            </a: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3國小.1音樂教室(從幼兒園到國中).1社福團體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89" name="Google Shape;389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66265" y="2868980"/>
            <a:ext cx="2862319" cy="2146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9"/>
          <p:cNvSpPr txBox="1"/>
          <p:nvPr>
            <p:ph type="title"/>
          </p:nvPr>
        </p:nvSpPr>
        <p:spPr>
          <a:xfrm>
            <a:off x="612648" y="128588"/>
            <a:ext cx="81534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Microsoft JhengHei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           孩有夢市集 :元素</a:t>
            </a:r>
            <a:endParaRPr/>
          </a:p>
        </p:txBody>
      </p:sp>
      <p:sp>
        <p:nvSpPr>
          <p:cNvPr id="395" name="Google Shape;395;p59"/>
          <p:cNvSpPr txBox="1"/>
          <p:nvPr>
            <p:ph idx="1" type="body"/>
          </p:nvPr>
        </p:nvSpPr>
        <p:spPr>
          <a:xfrm>
            <a:off x="612650" y="900127"/>
            <a:ext cx="8153400" cy="29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32500"/>
          </a:bodyPr>
          <a:lstStyle/>
          <a:p>
            <a:pPr indent="-306597" lvl="0" marL="32004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zh-TW" sz="4300" u="sng"/>
              <a:t>原本元素:</a:t>
            </a:r>
            <a:endParaRPr sz="4300"/>
          </a:p>
          <a:p>
            <a:pPr indent="-306597" lvl="0" marL="320040" rtl="0" algn="l">
              <a:spcBef>
                <a:spcPts val="700"/>
              </a:spcBef>
              <a:spcAft>
                <a:spcPts val="0"/>
              </a:spcAft>
              <a:buSzPct val="100000"/>
              <a:buChar char="●"/>
            </a:pPr>
            <a:r>
              <a:rPr lang="zh-TW" sz="4300"/>
              <a:t>一</a:t>
            </a:r>
            <a:r>
              <a:rPr lang="zh-TW" sz="4300">
                <a:latin typeface="PMingLiu"/>
                <a:ea typeface="PMingLiu"/>
                <a:cs typeface="PMingLiu"/>
                <a:sym typeface="PMingLiu"/>
              </a:rPr>
              <a:t>：</a:t>
            </a:r>
            <a:r>
              <a:rPr lang="zh-TW" sz="4300"/>
              <a:t>手作攤位</a:t>
            </a:r>
            <a:endParaRPr sz="4300"/>
          </a:p>
          <a:p>
            <a:pPr indent="-306597" lvl="0" marL="320040" rtl="0" algn="l">
              <a:spcBef>
                <a:spcPts val="700"/>
              </a:spcBef>
              <a:spcAft>
                <a:spcPts val="0"/>
              </a:spcAft>
              <a:buSzPct val="100000"/>
              <a:buChar char="●"/>
            </a:pPr>
            <a:r>
              <a:rPr lang="zh-TW" sz="4300"/>
              <a:t>二</a:t>
            </a:r>
            <a:r>
              <a:rPr lang="zh-TW" sz="4300">
                <a:latin typeface="PMingLiu"/>
                <a:ea typeface="PMingLiu"/>
                <a:cs typeface="PMingLiu"/>
                <a:sym typeface="PMingLiu"/>
              </a:rPr>
              <a:t>：</a:t>
            </a:r>
            <a:r>
              <a:rPr lang="zh-TW" sz="4300"/>
              <a:t>表演(鼓潮音樂教室)</a:t>
            </a:r>
            <a:endParaRPr sz="4300"/>
          </a:p>
          <a:p>
            <a:pPr indent="-306597" lvl="0" marL="320040" rtl="0" algn="l">
              <a:spcBef>
                <a:spcPts val="700"/>
              </a:spcBef>
              <a:spcAft>
                <a:spcPts val="0"/>
              </a:spcAft>
              <a:buSzPct val="100000"/>
              <a:buChar char="●"/>
            </a:pPr>
            <a:r>
              <a:rPr lang="zh-TW" sz="4300"/>
              <a:t>三</a:t>
            </a:r>
            <a:r>
              <a:rPr lang="zh-TW" sz="4300">
                <a:latin typeface="PMingLiu"/>
                <a:ea typeface="PMingLiu"/>
                <a:cs typeface="PMingLiu"/>
                <a:sym typeface="PMingLiu"/>
              </a:rPr>
              <a:t>：</a:t>
            </a:r>
            <a:r>
              <a:rPr lang="zh-TW" sz="4300"/>
              <a:t>兒少發聲:故事競標活動-把愛傳出去</a:t>
            </a:r>
            <a:endParaRPr sz="4300"/>
          </a:p>
          <a:p>
            <a:pPr indent="-306597" lvl="0" marL="320040" rtl="0" algn="l">
              <a:spcBef>
                <a:spcPts val="700"/>
              </a:spcBef>
              <a:spcAft>
                <a:spcPts val="0"/>
              </a:spcAft>
              <a:buSzPct val="100000"/>
              <a:buChar char="●"/>
            </a:pPr>
            <a:r>
              <a:rPr lang="zh-TW" sz="4300"/>
              <a:t>四</a:t>
            </a:r>
            <a:r>
              <a:rPr lang="zh-TW" sz="4300">
                <a:latin typeface="PMingLiu"/>
                <a:ea typeface="PMingLiu"/>
                <a:cs typeface="PMingLiu"/>
                <a:sym typeface="PMingLiu"/>
              </a:rPr>
              <a:t>：</a:t>
            </a:r>
            <a:r>
              <a:rPr lang="zh-TW" sz="4300"/>
              <a:t>寶可夢教學&amp;比賽</a:t>
            </a:r>
            <a:endParaRPr sz="4300"/>
          </a:p>
          <a:p>
            <a:pPr indent="-217855" lvl="0" marL="320040" rtl="0" algn="l">
              <a:spcBef>
                <a:spcPts val="700"/>
              </a:spcBef>
              <a:spcAft>
                <a:spcPts val="0"/>
              </a:spcAft>
              <a:buSzPct val="40465"/>
              <a:buNone/>
            </a:pPr>
            <a:r>
              <a:t/>
            </a:r>
            <a:endParaRPr sz="4300"/>
          </a:p>
          <a:p>
            <a:pPr indent="-306597" lvl="0" marL="320040" rtl="0" algn="l">
              <a:spcBef>
                <a:spcPts val="700"/>
              </a:spcBef>
              <a:spcAft>
                <a:spcPts val="0"/>
              </a:spcAft>
              <a:buSzPct val="100000"/>
              <a:buChar char="●"/>
            </a:pPr>
            <a:r>
              <a:rPr lang="zh-TW" sz="4300" u="sng"/>
              <a:t>今年元素:</a:t>
            </a:r>
            <a:endParaRPr sz="4300"/>
          </a:p>
          <a:p>
            <a:pPr indent="-306597" lvl="0" marL="320040" rtl="0" algn="l">
              <a:spcBef>
                <a:spcPts val="700"/>
              </a:spcBef>
              <a:spcAft>
                <a:spcPts val="0"/>
              </a:spcAft>
              <a:buSzPct val="100000"/>
              <a:buChar char="●"/>
            </a:pPr>
            <a:r>
              <a:rPr lang="zh-TW" sz="4300"/>
              <a:t>五</a:t>
            </a:r>
            <a:r>
              <a:rPr lang="zh-TW" sz="4300">
                <a:latin typeface="PMingLiu"/>
                <a:ea typeface="PMingLiu"/>
                <a:cs typeface="PMingLiu"/>
                <a:sym typeface="PMingLiu"/>
              </a:rPr>
              <a:t>：</a:t>
            </a:r>
            <a:r>
              <a:rPr lang="zh-TW" sz="4300"/>
              <a:t>自主學習歷程展現</a:t>
            </a:r>
            <a:endParaRPr sz="4300"/>
          </a:p>
          <a:p>
            <a:pPr indent="-306597" lvl="0" marL="320040" rtl="0" algn="l">
              <a:spcBef>
                <a:spcPts val="700"/>
              </a:spcBef>
              <a:spcAft>
                <a:spcPts val="0"/>
              </a:spcAft>
              <a:buSzPct val="100000"/>
              <a:buChar char="●"/>
            </a:pPr>
            <a:r>
              <a:rPr lang="zh-TW" sz="4300"/>
              <a:t>六</a:t>
            </a:r>
            <a:r>
              <a:rPr lang="zh-TW" sz="4300">
                <a:latin typeface="PMingLiu"/>
                <a:ea typeface="PMingLiu"/>
                <a:cs typeface="PMingLiu"/>
                <a:sym typeface="PMingLiu"/>
              </a:rPr>
              <a:t>：</a:t>
            </a:r>
            <a:r>
              <a:rPr lang="zh-TW" sz="4300">
                <a:latin typeface="Twentieth Century"/>
                <a:ea typeface="Twentieth Century"/>
                <a:cs typeface="Twentieth Century"/>
                <a:sym typeface="Twentieth Century"/>
              </a:rPr>
              <a:t>市場遊程:傳統米店教包肉粽、認識五金行古早用品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0"/>
          <p:cNvSpPr txBox="1"/>
          <p:nvPr>
            <p:ph type="title"/>
          </p:nvPr>
        </p:nvSpPr>
        <p:spPr>
          <a:xfrm>
            <a:off x="612648" y="128588"/>
            <a:ext cx="81534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</a:pPr>
            <a:r>
              <a:rPr lang="zh-TW"/>
              <a:t>    孩有夢市集:市場遊程一</a:t>
            </a:r>
            <a:endParaRPr/>
          </a:p>
        </p:txBody>
      </p:sp>
      <p:sp>
        <p:nvSpPr>
          <p:cNvPr id="401" name="Google Shape;401;p60"/>
          <p:cNvSpPr txBox="1"/>
          <p:nvPr>
            <p:ph idx="1" type="body"/>
          </p:nvPr>
        </p:nvSpPr>
        <p:spPr>
          <a:xfrm>
            <a:off x="612648" y="900113"/>
            <a:ext cx="8153400" cy="25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1740"/>
              <a:buNone/>
            </a:pPr>
            <a:r>
              <a:rPr lang="zh-TW"/>
              <a:t>傳統米店:</a:t>
            </a:r>
            <a:endParaRPr/>
          </a:p>
        </p:txBody>
      </p:sp>
      <p:pic>
        <p:nvPicPr>
          <p:cNvPr id="402" name="Google Shape;402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8495" y="808050"/>
            <a:ext cx="2484276" cy="331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3590" y="808038"/>
            <a:ext cx="2350098" cy="176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587" y="2935571"/>
            <a:ext cx="3979101" cy="1793704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60"/>
          <p:cNvSpPr txBox="1"/>
          <p:nvPr/>
        </p:nvSpPr>
        <p:spPr>
          <a:xfrm>
            <a:off x="1990447" y="2581454"/>
            <a:ext cx="329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            認識米店傳統器具</a:t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06" name="Google Shape;406;p60"/>
          <p:cNvSpPr txBox="1"/>
          <p:nvPr/>
        </p:nvSpPr>
        <p:spPr>
          <a:xfrm>
            <a:off x="6474822" y="4243225"/>
            <a:ext cx="143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  米的俗諺</a:t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07" name="Google Shape;407;p60"/>
          <p:cNvSpPr txBox="1"/>
          <p:nvPr/>
        </p:nvSpPr>
        <p:spPr>
          <a:xfrm>
            <a:off x="1547664" y="4729276"/>
            <a:ext cx="22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      親子包肉粽</a:t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1"/>
          <p:cNvSpPr txBox="1"/>
          <p:nvPr>
            <p:ph type="title"/>
          </p:nvPr>
        </p:nvSpPr>
        <p:spPr>
          <a:xfrm>
            <a:off x="612648" y="128588"/>
            <a:ext cx="81534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</a:pPr>
            <a:r>
              <a:rPr lang="zh-TW"/>
              <a:t>      孩有夢市集:市場遊程二</a:t>
            </a:r>
            <a:endParaRPr/>
          </a:p>
        </p:txBody>
      </p:sp>
      <p:sp>
        <p:nvSpPr>
          <p:cNvPr id="413" name="Google Shape;413;p61"/>
          <p:cNvSpPr txBox="1"/>
          <p:nvPr>
            <p:ph idx="1" type="body"/>
          </p:nvPr>
        </p:nvSpPr>
        <p:spPr>
          <a:xfrm>
            <a:off x="612648" y="900113"/>
            <a:ext cx="8153400" cy="25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20040" lvl="0" marL="320040" rtl="0" algn="l">
              <a:spcBef>
                <a:spcPts val="0"/>
              </a:spcBef>
              <a:spcAft>
                <a:spcPts val="0"/>
              </a:spcAft>
              <a:buSzPts val="1740"/>
              <a:buChar char="●"/>
            </a:pPr>
            <a:r>
              <a:rPr lang="zh-TW"/>
              <a:t>六十年五金行</a:t>
            </a:r>
            <a:endParaRPr/>
          </a:p>
          <a:p>
            <a:pPr indent="-209550" lvl="0" marL="320040" rtl="0" algn="l">
              <a:spcBef>
                <a:spcPts val="700"/>
              </a:spcBef>
              <a:spcAft>
                <a:spcPts val="1200"/>
              </a:spcAft>
              <a:buSzPts val="1740"/>
              <a:buNone/>
            </a:pPr>
            <a:r>
              <a:t/>
            </a:r>
            <a:endParaRPr/>
          </a:p>
        </p:txBody>
      </p:sp>
      <p:pic>
        <p:nvPicPr>
          <p:cNvPr id="414" name="Google Shape;41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1760" y="1561153"/>
            <a:ext cx="3510392" cy="2632198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61"/>
          <p:cNvSpPr txBox="1"/>
          <p:nvPr/>
        </p:nvSpPr>
        <p:spPr>
          <a:xfrm>
            <a:off x="2060800" y="4323450"/>
            <a:ext cx="421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找一找</a:t>
            </a:r>
            <a:r>
              <a:rPr lang="zh-TW" sz="1800">
                <a:solidFill>
                  <a:schemeClr val="dk1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lang="zh-TW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猜一猜</a:t>
            </a:r>
            <a:r>
              <a:rPr lang="zh-TW" sz="1800">
                <a:solidFill>
                  <a:schemeClr val="dk1"/>
                </a:solidFill>
                <a:latin typeface="PMingLiu"/>
                <a:ea typeface="PMingLiu"/>
                <a:cs typeface="PMingLiu"/>
                <a:sym typeface="PMingLiu"/>
              </a:rPr>
              <a:t>，</a:t>
            </a:r>
            <a:r>
              <a:rPr lang="zh-TW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傳統物品在哪裡？</a:t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2"/>
          <p:cNvSpPr txBox="1"/>
          <p:nvPr>
            <p:ph type="title"/>
          </p:nvPr>
        </p:nvSpPr>
        <p:spPr>
          <a:xfrm>
            <a:off x="612648" y="128588"/>
            <a:ext cx="81534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Microsoft JhengHei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               組課二:露營趣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1" name="Google Shape;421;p62"/>
          <p:cNvSpPr txBox="1"/>
          <p:nvPr>
            <p:ph idx="1" type="body"/>
          </p:nvPr>
        </p:nvSpPr>
        <p:spPr>
          <a:xfrm>
            <a:off x="612650" y="900125"/>
            <a:ext cx="7911600" cy="25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822" lvl="0" marL="32004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79"/>
              <a:buChar char="●"/>
            </a:pPr>
            <a:r>
              <a:rPr lang="zh-TW" sz="1829">
                <a:latin typeface="Microsoft JhengHei"/>
                <a:ea typeface="Microsoft JhengHei"/>
                <a:cs typeface="Microsoft JhengHei"/>
                <a:sym typeface="Microsoft JhengHei"/>
              </a:rPr>
              <a:t>１讀書會:每人分享各自看有關露營的書有關設備場地等部份:2小時</a:t>
            </a:r>
            <a:endParaRPr sz="1829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30822" lvl="0" marL="320040" rtl="0" algn="l">
              <a:lnSpc>
                <a:spcPct val="95000"/>
              </a:lnSpc>
              <a:spcBef>
                <a:spcPts val="700"/>
              </a:spcBef>
              <a:spcAft>
                <a:spcPts val="0"/>
              </a:spcAft>
              <a:buSzPts val="1779"/>
              <a:buChar char="●"/>
            </a:pPr>
            <a:r>
              <a:rPr lang="zh-TW" sz="1829">
                <a:latin typeface="Microsoft JhengHei"/>
                <a:ea typeface="Microsoft JhengHei"/>
                <a:cs typeface="Microsoft JhengHei"/>
                <a:sym typeface="Microsoft JhengHei"/>
              </a:rPr>
              <a:t>２.真人經驗分享與討論:邀請一位有露營經驗的人來分享經驗:2小時</a:t>
            </a:r>
            <a:endParaRPr sz="1829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30822" lvl="0" marL="320040" rtl="0" algn="l">
              <a:lnSpc>
                <a:spcPct val="95000"/>
              </a:lnSpc>
              <a:spcBef>
                <a:spcPts val="700"/>
              </a:spcBef>
              <a:spcAft>
                <a:spcPts val="0"/>
              </a:spcAft>
              <a:buSzPts val="1779"/>
              <a:buChar char="●"/>
            </a:pPr>
            <a:r>
              <a:rPr lang="zh-TW" sz="1829">
                <a:latin typeface="Microsoft JhengHei"/>
                <a:ea typeface="Microsoft JhengHei"/>
                <a:cs typeface="Microsoft JhengHei"/>
                <a:sym typeface="Microsoft JhengHei"/>
              </a:rPr>
              <a:t>３.討論要用到那些設備:2小時</a:t>
            </a:r>
            <a:endParaRPr sz="1829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30822" lvl="0" marL="320040" rtl="0" algn="l">
              <a:lnSpc>
                <a:spcPct val="95000"/>
              </a:lnSpc>
              <a:spcBef>
                <a:spcPts val="700"/>
              </a:spcBef>
              <a:spcAft>
                <a:spcPts val="0"/>
              </a:spcAft>
              <a:buSzPts val="1779"/>
              <a:buChar char="●"/>
            </a:pPr>
            <a:r>
              <a:rPr lang="zh-TW" sz="1829">
                <a:latin typeface="Microsoft JhengHei"/>
                <a:ea typeface="Microsoft JhengHei"/>
                <a:cs typeface="Microsoft JhengHei"/>
                <a:sym typeface="Microsoft JhengHei"/>
              </a:rPr>
              <a:t>４.借用露營的設備:2小時</a:t>
            </a:r>
            <a:endParaRPr sz="1829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30822" lvl="0" marL="320040" rtl="0" algn="l">
              <a:lnSpc>
                <a:spcPct val="95000"/>
              </a:lnSpc>
              <a:spcBef>
                <a:spcPts val="700"/>
              </a:spcBef>
              <a:spcAft>
                <a:spcPts val="0"/>
              </a:spcAft>
              <a:buSzPts val="1779"/>
              <a:buChar char="●"/>
            </a:pPr>
            <a:r>
              <a:rPr lang="zh-TW" sz="1829">
                <a:latin typeface="Microsoft JhengHei"/>
                <a:ea typeface="Microsoft JhengHei"/>
                <a:cs typeface="Microsoft JhengHei"/>
                <a:sym typeface="Microsoft JhengHei"/>
              </a:rPr>
              <a:t>５.找露營地點.詢問價錢.交通方式等細節2小時</a:t>
            </a:r>
            <a:endParaRPr sz="1829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30822" lvl="0" marL="320040" rtl="0" algn="l">
              <a:lnSpc>
                <a:spcPct val="95000"/>
              </a:lnSpc>
              <a:spcBef>
                <a:spcPts val="700"/>
              </a:spcBef>
              <a:spcAft>
                <a:spcPts val="0"/>
              </a:spcAft>
              <a:buSzPts val="1779"/>
              <a:buChar char="●"/>
            </a:pPr>
            <a:r>
              <a:rPr lang="zh-TW" sz="1829">
                <a:latin typeface="Microsoft JhengHei"/>
                <a:ea typeface="Microsoft JhengHei"/>
                <a:cs typeface="Microsoft JhengHei"/>
                <a:sym typeface="Microsoft JhengHei"/>
              </a:rPr>
              <a:t>６.實際去露營:8小時</a:t>
            </a:r>
            <a:endParaRPr sz="1829"/>
          </a:p>
          <a:p>
            <a:pPr indent="-330822" lvl="0" marL="320040" rtl="0" algn="l">
              <a:lnSpc>
                <a:spcPct val="95000"/>
              </a:lnSpc>
              <a:spcBef>
                <a:spcPts val="700"/>
              </a:spcBef>
              <a:spcAft>
                <a:spcPts val="0"/>
              </a:spcAft>
              <a:buSzPts val="1779"/>
              <a:buChar char="●"/>
            </a:pPr>
            <a:r>
              <a:rPr lang="zh-TW" sz="1829">
                <a:latin typeface="Microsoft JhengHei"/>
                <a:ea typeface="Microsoft JhengHei"/>
                <a:cs typeface="Microsoft JhengHei"/>
                <a:sym typeface="Microsoft JhengHei"/>
              </a:rPr>
              <a:t>選修者限制：只限開課這三人</a:t>
            </a:r>
            <a:endParaRPr sz="1829"/>
          </a:p>
          <a:p>
            <a:pPr indent="-330822" lvl="0" marL="320040" rtl="0" algn="l">
              <a:lnSpc>
                <a:spcPct val="95000"/>
              </a:lnSpc>
              <a:spcBef>
                <a:spcPts val="700"/>
              </a:spcBef>
              <a:spcAft>
                <a:spcPts val="0"/>
              </a:spcAft>
              <a:buSzPts val="1779"/>
              <a:buChar char="●"/>
            </a:pPr>
            <a:r>
              <a:rPr lang="zh-TW" sz="1829">
                <a:latin typeface="Microsoft JhengHei"/>
                <a:ea typeface="Microsoft JhengHei"/>
                <a:cs typeface="Microsoft JhengHei"/>
                <a:sym typeface="Microsoft JhengHei"/>
              </a:rPr>
              <a:t>評量方式：露營實作</a:t>
            </a:r>
            <a:endParaRPr sz="1829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79" y="219425"/>
            <a:ext cx="8445850" cy="470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3"/>
          <p:cNvSpPr txBox="1"/>
          <p:nvPr>
            <p:ph type="title"/>
          </p:nvPr>
        </p:nvSpPr>
        <p:spPr>
          <a:xfrm>
            <a:off x="467544" y="249492"/>
            <a:ext cx="81534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Microsoft JhengHei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              組課三:未來學校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7" name="Google Shape;427;p63"/>
          <p:cNvSpPr txBox="1"/>
          <p:nvPr>
            <p:ph idx="1" type="body"/>
          </p:nvPr>
        </p:nvSpPr>
        <p:spPr>
          <a:xfrm>
            <a:off x="612648" y="900113"/>
            <a:ext cx="8153400" cy="25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7202" lvl="0" marL="32004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7/20(三) 9:00~12:00 蘇澳中原市場踏查</a:t>
            </a:r>
            <a:b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@蘇澳中原市場(9:00在蘇澳火車站集合)</a:t>
            </a:r>
            <a:endParaRPr sz="1200"/>
          </a:p>
          <a:p>
            <a:pPr indent="-327202" lvl="0" marL="320040" rtl="0" algn="l">
              <a:spcBef>
                <a:spcPts val="700"/>
              </a:spcBef>
              <a:spcAft>
                <a:spcPts val="0"/>
              </a:spcAft>
              <a:buSzPts val="1200"/>
              <a:buChar char="●"/>
            </a:pPr>
            <a: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7/20(三)13:30~16:30 文本討論—15個中原市場店家的故事</a:t>
            </a:r>
            <a:b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【帶領人：書澳創聚197創辦人 曾壹靖、】@書澳創聚197(獨立書店)</a:t>
            </a:r>
            <a:endParaRPr sz="1200"/>
          </a:p>
          <a:p>
            <a:pPr indent="-327202" lvl="0" marL="320040" rtl="0" algn="l">
              <a:spcBef>
                <a:spcPts val="700"/>
              </a:spcBef>
              <a:spcAft>
                <a:spcPts val="0"/>
              </a:spcAft>
              <a:buSzPts val="1200"/>
              <a:buChar char="●"/>
            </a:pPr>
            <a: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7/21(四)9:00~12:00發展階段與活動設計</a:t>
            </a:r>
            <a:b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【講者：宋鈺宸心理師】@書澳創聚197</a:t>
            </a:r>
            <a:endParaRPr sz="1200"/>
          </a:p>
          <a:p>
            <a:pPr indent="-327202" lvl="0" marL="320040" rtl="0" algn="l">
              <a:spcBef>
                <a:spcPts val="700"/>
              </a:spcBef>
              <a:spcAft>
                <a:spcPts val="0"/>
              </a:spcAft>
              <a:buSzPts val="1200"/>
              <a:buChar char="●"/>
            </a:pPr>
            <a: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7/21(四)13:30~16:30 行動方案設計-以中原市場店家為例</a:t>
            </a:r>
            <a:b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【帶領人：黃鈴諭】@書澳創聚197</a:t>
            </a:r>
            <a:endParaRPr sz="1200"/>
          </a:p>
          <a:p>
            <a:pPr indent="-327202" lvl="0" marL="320040" rtl="0" algn="l">
              <a:spcBef>
                <a:spcPts val="700"/>
              </a:spcBef>
              <a:spcAft>
                <a:spcPts val="0"/>
              </a:spcAft>
              <a:buSzPts val="1200"/>
              <a:buChar char="●"/>
            </a:pPr>
            <a: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7/22(五)9:00~12:00 行動方案設計</a:t>
            </a:r>
            <a:b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【帶領人：黃鈴諭】@書澳創聚197</a:t>
            </a:r>
            <a:endParaRPr sz="1200"/>
          </a:p>
          <a:p>
            <a:pPr indent="-327202" lvl="0" marL="320040" rtl="0" algn="l">
              <a:spcBef>
                <a:spcPts val="700"/>
              </a:spcBef>
              <a:spcAft>
                <a:spcPts val="0"/>
              </a:spcAft>
              <a:buSzPts val="1200"/>
              <a:buChar char="●"/>
            </a:pPr>
            <a: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7/22(五) 13:30~16:30 開門辦教育 vs.同村共養</a:t>
            </a:r>
            <a:b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【講者：社團法人中華民國振鐸學會理事長丁志仁】@書澳創聚197</a:t>
            </a:r>
            <a:endParaRPr sz="1200"/>
          </a:p>
          <a:p>
            <a:pPr indent="-251002" lvl="0" marL="320040" rtl="0" algn="l">
              <a:spcBef>
                <a:spcPts val="700"/>
              </a:spcBef>
              <a:spcAft>
                <a:spcPts val="0"/>
              </a:spcAft>
              <a:buSzPts val="1740"/>
              <a:buNone/>
            </a:pPr>
            <a:r>
              <a:t/>
            </a:r>
            <a:endParaRPr sz="1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27202" lvl="0" marL="320040" rtl="0" algn="l">
              <a:spcBef>
                <a:spcPts val="700"/>
              </a:spcBef>
              <a:spcAft>
                <a:spcPts val="0"/>
              </a:spcAft>
              <a:buSzPts val="1200"/>
              <a:buChar char="●"/>
            </a:pPr>
            <a: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評量方式：</a:t>
            </a:r>
            <a:b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參與活動討論心得(500字以上)</a:t>
            </a:r>
            <a:endParaRPr sz="1200"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ts val="1740"/>
              <a:buNone/>
            </a:pPr>
            <a: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     行動方案設計</a:t>
            </a:r>
            <a:endParaRPr sz="1200"/>
          </a:p>
          <a:p>
            <a:pPr indent="-251002" lvl="0" marL="320040" rtl="0" algn="l">
              <a:spcBef>
                <a:spcPts val="700"/>
              </a:spcBef>
              <a:spcAft>
                <a:spcPts val="1200"/>
              </a:spcAft>
              <a:buSzPts val="174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4"/>
          <p:cNvSpPr txBox="1"/>
          <p:nvPr>
            <p:ph type="title"/>
          </p:nvPr>
        </p:nvSpPr>
        <p:spPr>
          <a:xfrm>
            <a:off x="612648" y="128588"/>
            <a:ext cx="81534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Microsoft JhengHei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    心得感想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3" name="Google Shape;433;p64"/>
          <p:cNvSpPr txBox="1"/>
          <p:nvPr>
            <p:ph idx="1" type="body"/>
          </p:nvPr>
        </p:nvSpPr>
        <p:spPr>
          <a:xfrm>
            <a:off x="612648" y="900113"/>
            <a:ext cx="8153400" cy="25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20040" lvl="0" marL="320040" rtl="0" algn="l">
              <a:spcBef>
                <a:spcPts val="0"/>
              </a:spcBef>
              <a:spcAft>
                <a:spcPts val="0"/>
              </a:spcAft>
              <a:buSzPts val="1740"/>
              <a:buChar char="●"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組課群學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740"/>
              <a:buChar char="●"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優點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740"/>
              <a:buChar char="●"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缺點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740"/>
              <a:buChar char="●"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對自己的觀察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740"/>
              <a:buChar char="●"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陪伴很重要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09550" lvl="0" marL="320040" rtl="0" algn="l">
              <a:spcBef>
                <a:spcPts val="700"/>
              </a:spcBef>
              <a:spcAft>
                <a:spcPts val="0"/>
              </a:spcAft>
              <a:buSzPts val="1740"/>
              <a:buNone/>
            </a:pPr>
            <a:r>
              <a:t/>
            </a:r>
            <a:endParaRPr/>
          </a:p>
          <a:p>
            <a:pPr indent="-209550" lvl="0" marL="320040" rtl="0" algn="l">
              <a:spcBef>
                <a:spcPts val="700"/>
              </a:spcBef>
              <a:spcAft>
                <a:spcPts val="1200"/>
              </a:spcAft>
              <a:buSzPts val="174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5"/>
          <p:cNvSpPr txBox="1"/>
          <p:nvPr>
            <p:ph type="title"/>
          </p:nvPr>
        </p:nvSpPr>
        <p:spPr>
          <a:xfrm>
            <a:off x="612648" y="128588"/>
            <a:ext cx="81534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439" name="Google Shape;439;p65"/>
          <p:cNvSpPr txBox="1"/>
          <p:nvPr>
            <p:ph idx="1" type="body"/>
          </p:nvPr>
        </p:nvSpPr>
        <p:spPr>
          <a:xfrm>
            <a:off x="612648" y="900113"/>
            <a:ext cx="8153400" cy="25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20040" lvl="0" marL="320040" rtl="0" algn="l">
              <a:spcBef>
                <a:spcPts val="0"/>
              </a:spcBef>
              <a:spcAft>
                <a:spcPts val="0"/>
              </a:spcAft>
              <a:buSzPts val="1740"/>
              <a:buChar char="●"/>
            </a:pPr>
            <a:r>
              <a:rPr lang="zh-TW"/>
              <a:t>先有自己想實踐的事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740"/>
              <a:buChar char="●"/>
            </a:pPr>
            <a:r>
              <a:rPr lang="zh-TW"/>
              <a:t>找經費（錢）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740"/>
              <a:buChar char="●"/>
            </a:pPr>
            <a:r>
              <a:rPr lang="zh-TW"/>
              <a:t>找社群（人）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1200"/>
              </a:spcAft>
              <a:buSzPts val="1740"/>
              <a:buChar char="●"/>
            </a:pPr>
            <a:r>
              <a:rPr lang="zh-TW"/>
              <a:t>如何經營這群人，讓群學能發揮加乘效果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倚恩老師</a:t>
            </a:r>
            <a:endParaRPr/>
          </a:p>
        </p:txBody>
      </p:sp>
      <p:sp>
        <p:nvSpPr>
          <p:cNvPr id="445" name="Google Shape;445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C3838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sz="1100">
                <a:solidFill>
                  <a:srgbClr val="3C3838"/>
                </a:solidFill>
                <a:highlight>
                  <a:srgbClr val="FFFFFF"/>
                </a:highlight>
              </a:rPr>
              <a:t>https://gamma.app/public/-t5m660gob4muxan</a:t>
            </a:r>
            <a:endParaRPr sz="1100">
              <a:solidFill>
                <a:srgbClr val="3C3838"/>
              </a:solidFill>
              <a:highlight>
                <a:srgbClr val="FFFFFF"/>
              </a:highlight>
            </a:endParaRPr>
          </a:p>
        </p:txBody>
      </p:sp>
      <p:pic>
        <p:nvPicPr>
          <p:cNvPr id="446" name="Google Shape;446;p6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00175" y="-109825"/>
            <a:ext cx="11838475" cy="525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7"/>
          <p:cNvSpPr txBox="1"/>
          <p:nvPr>
            <p:ph type="title"/>
          </p:nvPr>
        </p:nvSpPr>
        <p:spPr>
          <a:xfrm>
            <a:off x="434650" y="3416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分享者：徐珮真</a:t>
            </a:r>
            <a:endParaRPr/>
          </a:p>
        </p:txBody>
      </p:sp>
      <p:sp>
        <p:nvSpPr>
          <p:cNvPr id="452" name="Google Shape;452;p67"/>
          <p:cNvSpPr txBox="1"/>
          <p:nvPr>
            <p:ph idx="1" type="body"/>
          </p:nvPr>
        </p:nvSpPr>
        <p:spPr>
          <a:xfrm>
            <a:off x="434650" y="11259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100">
                <a:solidFill>
                  <a:srgbClr val="645649"/>
                </a:solidFill>
              </a:rPr>
              <a:t>自主學習帶領者培力- </a:t>
            </a:r>
            <a:endParaRPr sz="6100">
              <a:solidFill>
                <a:srgbClr val="64564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100">
                <a:solidFill>
                  <a:srgbClr val="645649"/>
                </a:solidFill>
              </a:rPr>
              <a:t>小立牌制度&amp;教師降落傘</a:t>
            </a:r>
            <a:endParaRPr sz="6100">
              <a:solidFill>
                <a:srgbClr val="64564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42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8"/>
          <p:cNvSpPr txBox="1"/>
          <p:nvPr>
            <p:ph idx="1" type="body"/>
          </p:nvPr>
        </p:nvSpPr>
        <p:spPr>
          <a:xfrm>
            <a:off x="516625" y="5172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200">
                <a:solidFill>
                  <a:srgbClr val="645649"/>
                </a:solidFill>
              </a:rPr>
              <a:t>小立牌制度</a:t>
            </a:r>
            <a:endParaRPr sz="4200">
              <a:solidFill>
                <a:srgbClr val="64564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4200">
                <a:solidFill>
                  <a:srgbClr val="645649"/>
                </a:solidFill>
              </a:rPr>
              <a:t>由魔豆學院的學群制度改由魔豆學院的學群制度發想的</a:t>
            </a:r>
            <a:endParaRPr sz="4200">
              <a:solidFill>
                <a:srgbClr val="64564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64564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sz="4200">
                <a:solidFill>
                  <a:srgbClr val="645649"/>
                </a:solidFill>
              </a:rPr>
              <a:t>發想的理由??????</a:t>
            </a:r>
            <a:endParaRPr sz="4200">
              <a:solidFill>
                <a:srgbClr val="645649"/>
              </a:solidFill>
            </a:endParaRPr>
          </a:p>
        </p:txBody>
      </p:sp>
      <p:pic>
        <p:nvPicPr>
          <p:cNvPr id="458" name="Google Shape;45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5725" y="2718625"/>
            <a:ext cx="2748551" cy="228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9"/>
          <p:cNvSpPr txBox="1"/>
          <p:nvPr>
            <p:ph idx="1" type="body"/>
          </p:nvPr>
        </p:nvSpPr>
        <p:spPr>
          <a:xfrm>
            <a:off x="516625" y="5172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200">
                <a:solidFill>
                  <a:srgbClr val="645649"/>
                </a:solidFill>
              </a:rPr>
              <a:t>與學群制度的差別：形式上的不同</a:t>
            </a:r>
            <a:endParaRPr sz="4200">
              <a:solidFill>
                <a:srgbClr val="64564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4200">
                <a:solidFill>
                  <a:srgbClr val="645649"/>
                </a:solidFill>
              </a:rPr>
              <a:t>增加課後對自己的評鑑</a:t>
            </a:r>
            <a:endParaRPr sz="4200">
              <a:solidFill>
                <a:srgbClr val="64564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4200">
                <a:solidFill>
                  <a:srgbClr val="645649"/>
                </a:solidFill>
              </a:rPr>
              <a:t>增加課前的規劃</a:t>
            </a:r>
            <a:endParaRPr sz="4200">
              <a:solidFill>
                <a:srgbClr val="64564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64564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sz="4200">
                <a:solidFill>
                  <a:srgbClr val="645649"/>
                </a:solidFill>
              </a:rPr>
              <a:t>更重視學生自我覺察能力</a:t>
            </a:r>
            <a:endParaRPr sz="4200">
              <a:solidFill>
                <a:srgbClr val="645649"/>
              </a:solidFill>
            </a:endParaRPr>
          </a:p>
        </p:txBody>
      </p:sp>
      <p:pic>
        <p:nvPicPr>
          <p:cNvPr id="464" name="Google Shape;46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5725" y="2718625"/>
            <a:ext cx="2748551" cy="228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0"/>
          <p:cNvSpPr txBox="1"/>
          <p:nvPr>
            <p:ph idx="1" type="body"/>
          </p:nvPr>
        </p:nvSpPr>
        <p:spPr>
          <a:xfrm>
            <a:off x="516625" y="7201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4200"/>
              <a:t>小立牌制度</a:t>
            </a:r>
            <a:endParaRPr sz="4200"/>
          </a:p>
        </p:txBody>
      </p:sp>
      <p:pic>
        <p:nvPicPr>
          <p:cNvPr id="470" name="Google Shape;47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0124" y="1602275"/>
            <a:ext cx="3575300" cy="2966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70"/>
          <p:cNvSpPr txBox="1"/>
          <p:nvPr/>
        </p:nvSpPr>
        <p:spPr>
          <a:xfrm>
            <a:off x="516625" y="1932925"/>
            <a:ext cx="4421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100">
                <a:solidFill>
                  <a:srgbClr val="645649"/>
                </a:solidFill>
              </a:rPr>
              <a:t>實物立牌的重要性?</a:t>
            </a:r>
            <a:endParaRPr sz="3100">
              <a:solidFill>
                <a:srgbClr val="645649"/>
              </a:solidFill>
            </a:endParaRPr>
          </a:p>
        </p:txBody>
      </p:sp>
      <p:sp>
        <p:nvSpPr>
          <p:cNvPr id="472" name="Google Shape;472;p70"/>
          <p:cNvSpPr txBox="1"/>
          <p:nvPr/>
        </p:nvSpPr>
        <p:spPr>
          <a:xfrm>
            <a:off x="252750" y="3025975"/>
            <a:ext cx="4508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645649"/>
                </a:solidFill>
              </a:rPr>
              <a:t>是一個承諾</a:t>
            </a:r>
            <a:endParaRPr sz="2400">
              <a:solidFill>
                <a:srgbClr val="64564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645649"/>
                </a:solidFill>
              </a:rPr>
              <a:t>是一個責任</a:t>
            </a:r>
            <a:endParaRPr sz="2400">
              <a:solidFill>
                <a:srgbClr val="64564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645649"/>
                </a:solidFill>
              </a:rPr>
              <a:t>是一個儀式感</a:t>
            </a:r>
            <a:endParaRPr sz="2400">
              <a:solidFill>
                <a:srgbClr val="64564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645649"/>
                </a:solidFill>
              </a:rPr>
              <a:t>是我們之間的信任與默契</a:t>
            </a:r>
            <a:endParaRPr sz="2400">
              <a:solidFill>
                <a:srgbClr val="645649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1"/>
          <p:cNvSpPr txBox="1"/>
          <p:nvPr>
            <p:ph idx="1" type="body"/>
          </p:nvPr>
        </p:nvSpPr>
        <p:spPr>
          <a:xfrm>
            <a:off x="516625" y="7201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4200"/>
              <a:t>教師降落傘</a:t>
            </a:r>
            <a:endParaRPr sz="4200"/>
          </a:p>
        </p:txBody>
      </p:sp>
      <p:sp>
        <p:nvSpPr>
          <p:cNvPr id="478" name="Google Shape;478;p71"/>
          <p:cNvSpPr txBox="1"/>
          <p:nvPr/>
        </p:nvSpPr>
        <p:spPr>
          <a:xfrm>
            <a:off x="587550" y="1584550"/>
            <a:ext cx="4173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100">
                <a:solidFill>
                  <a:srgbClr val="645649"/>
                </a:solidFill>
              </a:rPr>
              <a:t>教師支持系統</a:t>
            </a:r>
            <a:endParaRPr sz="3100">
              <a:solidFill>
                <a:srgbClr val="645649"/>
              </a:solidFill>
            </a:endParaRPr>
          </a:p>
        </p:txBody>
      </p:sp>
      <p:sp>
        <p:nvSpPr>
          <p:cNvPr id="479" name="Google Shape;479;p71"/>
          <p:cNvSpPr txBox="1"/>
          <p:nvPr/>
        </p:nvSpPr>
        <p:spPr>
          <a:xfrm>
            <a:off x="1031450" y="3435825"/>
            <a:ext cx="45081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rgbClr val="3D85C6"/>
                </a:solidFill>
              </a:rPr>
              <a:t>理由</a:t>
            </a:r>
            <a:endParaRPr sz="3700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480" name="Google Shape;48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5205" y="875618"/>
            <a:ext cx="3668525" cy="2441236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71"/>
          <p:cNvSpPr txBox="1"/>
          <p:nvPr/>
        </p:nvSpPr>
        <p:spPr>
          <a:xfrm>
            <a:off x="4572000" y="3850500"/>
            <a:ext cx="3868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645649"/>
                </a:solidFill>
              </a:rPr>
              <a:t>教師無條件的信任學生</a:t>
            </a:r>
            <a:endParaRPr sz="2400">
              <a:solidFill>
                <a:srgbClr val="64564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645649"/>
                </a:solidFill>
              </a:rPr>
              <a:t>教師無條件的信任教師</a:t>
            </a:r>
            <a:endParaRPr sz="2400">
              <a:solidFill>
                <a:srgbClr val="64564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2"/>
          <p:cNvSpPr txBox="1"/>
          <p:nvPr>
            <p:ph idx="1" type="body"/>
          </p:nvPr>
        </p:nvSpPr>
        <p:spPr>
          <a:xfrm>
            <a:off x="516625" y="7201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4200"/>
              <a:t>教師降落傘</a:t>
            </a:r>
            <a:endParaRPr sz="4200"/>
          </a:p>
        </p:txBody>
      </p:sp>
      <p:sp>
        <p:nvSpPr>
          <p:cNvPr id="487" name="Google Shape;487;p72"/>
          <p:cNvSpPr txBox="1"/>
          <p:nvPr/>
        </p:nvSpPr>
        <p:spPr>
          <a:xfrm>
            <a:off x="587550" y="1584550"/>
            <a:ext cx="4173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100"/>
              <a:t>教師支持系統</a:t>
            </a:r>
            <a:endParaRPr sz="3100"/>
          </a:p>
        </p:txBody>
      </p:sp>
      <p:sp>
        <p:nvSpPr>
          <p:cNvPr id="488" name="Google Shape;488;p72"/>
          <p:cNvSpPr txBox="1"/>
          <p:nvPr/>
        </p:nvSpPr>
        <p:spPr>
          <a:xfrm>
            <a:off x="252750" y="2571750"/>
            <a:ext cx="45081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rgbClr val="3D85C6"/>
                </a:solidFill>
              </a:rPr>
              <a:t>執行方式</a:t>
            </a:r>
            <a:endParaRPr sz="3700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rgbClr val="3D85C6"/>
                </a:solidFill>
              </a:rPr>
              <a:t>-教育搞起來</a:t>
            </a:r>
            <a:endParaRPr sz="3700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rgbClr val="3D85C6"/>
                </a:solidFill>
              </a:rPr>
              <a:t>-民主教育推廣教師</a:t>
            </a:r>
            <a:endParaRPr sz="3700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489" name="Google Shape;48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5205" y="875618"/>
            <a:ext cx="3668525" cy="244123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72"/>
          <p:cNvSpPr txBox="1"/>
          <p:nvPr/>
        </p:nvSpPr>
        <p:spPr>
          <a:xfrm>
            <a:off x="5022825" y="3850500"/>
            <a:ext cx="3868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645649"/>
                </a:solidFill>
              </a:rPr>
              <a:t>教師無條件的信任學生</a:t>
            </a:r>
            <a:endParaRPr sz="2400">
              <a:solidFill>
                <a:srgbClr val="64564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645649"/>
                </a:solidFill>
              </a:rPr>
              <a:t>教師無條件的信任教師</a:t>
            </a:r>
            <a:endParaRPr sz="2400">
              <a:solidFill>
                <a:srgbClr val="64564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816" y="141038"/>
            <a:ext cx="8638375" cy="4861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5E5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3"/>
          <p:cNvSpPr txBox="1"/>
          <p:nvPr>
            <p:ph idx="4294967295" type="body"/>
          </p:nvPr>
        </p:nvSpPr>
        <p:spPr>
          <a:xfrm>
            <a:off x="612648" y="915988"/>
            <a:ext cx="8153400" cy="25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謝謝大家</a:t>
            </a:r>
            <a:endParaRPr sz="4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700"/>
              </a:spcBef>
              <a:spcAft>
                <a:spcPts val="1200"/>
              </a:spcAft>
              <a:buNone/>
            </a:pPr>
            <a:r>
              <a:rPr lang="zh-TW" sz="4400">
                <a:latin typeface="Microsoft JhengHei"/>
                <a:ea typeface="Microsoft JhengHei"/>
                <a:cs typeface="Microsoft JhengHei"/>
                <a:sym typeface="Microsoft JhengHei"/>
              </a:rPr>
              <a:t>歡迎一起參加自主學習的行列</a:t>
            </a:r>
            <a:endParaRPr sz="4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討論時間：如何建立自主學習教師的支持系統</a:t>
            </a:r>
            <a:endParaRPr/>
          </a:p>
        </p:txBody>
      </p:sp>
      <p:sp>
        <p:nvSpPr>
          <p:cNvPr id="501" name="Google Shape;501;p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950" y="165329"/>
            <a:ext cx="8690900" cy="477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1"/>
          <p:cNvSpPr txBox="1"/>
          <p:nvPr>
            <p:ph idx="1" type="body"/>
          </p:nvPr>
        </p:nvSpPr>
        <p:spPr>
          <a:xfrm>
            <a:off x="311700" y="42549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padlet平台連結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4"/>
              </a:rPr>
              <a:t>canva平台連結</a:t>
            </a:r>
            <a:r>
              <a:rPr lang="zh-TW"/>
              <a:t>1  </a:t>
            </a:r>
            <a:r>
              <a:rPr lang="zh-TW" u="sng">
                <a:solidFill>
                  <a:schemeClr val="hlink"/>
                </a:solidFill>
                <a:hlinkClick r:id="rId5"/>
              </a:rPr>
              <a:t>連結2</a:t>
            </a:r>
            <a:endParaRPr/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325" y="-1"/>
            <a:ext cx="7893474" cy="431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488" y="103400"/>
            <a:ext cx="8661025" cy="477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