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0.png" ContentType="image/png"/>
  <Override PartName="/ppt/media/image5.png" ContentType="image/png"/>
  <Override PartName="/ppt/media/image11.png" ContentType="image/png"/>
  <Override PartName="/ppt/media/image6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F6A32D5-59E7-4DE3-9F59-A709BF0F4AC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060AFB9-6D97-4EF3-A037-12AEA637589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B91EDB6-E91E-4090-945B-B7635443588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9E4A563-FA6B-4913-A0FB-610302E46A6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F539131-FFC9-4B90-9FFD-79EDC7C1175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7DA7688-3513-4133-B60A-2E12866385A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BE7C60F-6D62-42CA-9806-C2502F3E703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C9AE3A5-AD07-4180-8458-33A22F3FBF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3F4AD17-96B3-4571-BA06-B1E7EF8B2FE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1BC1AFA-0F52-4949-90E4-E073807D9A0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6308EC6-4B3C-41FD-952F-DE8FB951BCA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0FEDDD3-B948-4B5E-A727-1DE072109A8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6451A92-7B9A-4023-BC9A-969057A05E6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7F9E5A5-1DBE-429A-9C5A-B098D687969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16E4BCE-B892-408A-AEE1-8908B56FE4E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B3727D1-B028-4D45-83DD-4A0625EC923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260EB78-9216-42C3-9B1E-DD993E5A5EE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E6756B8-2959-4016-91F1-25845D38AA9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C9FAD00-6052-44D9-9653-13330588AC0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0E71B3E-1197-47FB-914E-5B3481800E4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C22AAD2-B4C8-44B3-B592-9F57E212D19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9C51EB5-13F5-4F6D-AE0E-9D476FB40E4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FAC8ED-9E37-4E16-A7F8-FA8B4E9768C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041CB44-B12F-4796-8CF4-13B55D0DEBA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414F894-076A-4735-B5B9-D0D0D3CB8BB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73F487C-7989-4650-B054-049D68450A6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D23E8C6-71BD-4077-B395-2326D882D8F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ED05DFE-9FDC-4B0A-A59B-9E6886055A8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B090BD4-0E5A-46F9-A96A-E4373F2C97D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F8C12B0-3AE1-4BDF-8F78-A03D666DA78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1889758-50CD-45F0-A973-3CAAFACC97B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53BBE7-CD64-419F-BAB6-F809A7894FB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7B0200-4F84-4414-9F6D-9EEB41959B4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D52849C-8678-4A97-89DB-57058B4FEC5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5DEBAFC-5C24-41A9-BD94-F6100FAB487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E025D5-659E-4522-9C7A-9C5FC4DEC2A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zh-TW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0"/>
            <a:ext cx="10078200" cy="5668200"/>
          </a:xfrm>
          <a:prstGeom prst="rect">
            <a:avLst/>
          </a:prstGeom>
          <a:solidFill>
            <a:srgbClr val="f2e4b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Times New Roman"/>
              <a:ea typeface="DejaVu Sans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&lt;頁尾&gt;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6E13A3C-0BD7-49F1-B4EA-FC9DC37B406E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&lt;編號&gt;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&lt;日期/時間&gt;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zh-TW" sz="4400" spc="-1" strike="noStrike">
                <a:solidFill>
                  <a:srgbClr val="000000"/>
                </a:solidFill>
                <a:latin typeface="Arial"/>
              </a:rPr>
              <a:t>請按這裡編輯題名文字格式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請按這裡編輯大綱文字格式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TW" sz="2800" spc="-1" strike="noStrike">
                <a:solidFill>
                  <a:srgbClr val="000000"/>
                </a:solidFill>
                <a:latin typeface="Arial"/>
              </a:rPr>
              <a:t>第二個大綱層次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2400" spc="-1" strike="noStrike">
                <a:solidFill>
                  <a:srgbClr val="000000"/>
                </a:solidFill>
                <a:latin typeface="Arial"/>
              </a:rPr>
              <a:t>第三個大綱層次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TW" sz="2000" spc="-1" strike="noStrike">
                <a:solidFill>
                  <a:srgbClr val="000000"/>
                </a:solidFill>
                <a:latin typeface="Arial"/>
              </a:rPr>
              <a:t>第四個大綱層次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2000" spc="-1" strike="noStrike">
                <a:solidFill>
                  <a:srgbClr val="000000"/>
                </a:solidFill>
                <a:latin typeface="Arial"/>
              </a:rPr>
              <a:t>第五個大綱層次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2000" spc="-1" strike="noStrike">
                <a:solidFill>
                  <a:srgbClr val="000000"/>
                </a:solidFill>
                <a:latin typeface="Arial"/>
              </a:rPr>
              <a:t>第六個大綱層次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2000" spc="-1" strike="noStrike">
                <a:solidFill>
                  <a:srgbClr val="000000"/>
                </a:solidFill>
                <a:latin typeface="Arial"/>
              </a:rPr>
              <a:t>第七個大綱層次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"/>
          <p:cNvSpPr/>
          <p:nvPr/>
        </p:nvSpPr>
        <p:spPr>
          <a:xfrm>
            <a:off x="0" y="0"/>
            <a:ext cx="10078200" cy="5668200"/>
          </a:xfrm>
          <a:prstGeom prst="rect">
            <a:avLst/>
          </a:prstGeom>
          <a:solidFill>
            <a:srgbClr val="f2e4b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Times New Roman"/>
              <a:ea typeface="DejaVu Sans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zh-TW" sz="1800" spc="-1" strike="noStrike">
                <a:solidFill>
                  <a:srgbClr val="000000"/>
                </a:solidFill>
                <a:latin typeface="Arial"/>
              </a:rPr>
              <a:t>請按這裡編輯題名文字格式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1800" spc="-1" strike="noStrike">
                <a:solidFill>
                  <a:srgbClr val="000000"/>
                </a:solidFill>
                <a:latin typeface="Arial"/>
              </a:rPr>
              <a:t>請按這裡編輯大綱文字格式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TW" sz="1800" spc="-1" strike="noStrike">
                <a:solidFill>
                  <a:srgbClr val="000000"/>
                </a:solidFill>
                <a:latin typeface="Arial"/>
              </a:rPr>
              <a:t>第二個大綱層次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1800" spc="-1" strike="noStrike">
                <a:solidFill>
                  <a:srgbClr val="000000"/>
                </a:solidFill>
                <a:latin typeface="Arial"/>
              </a:rPr>
              <a:t>第三個大綱層次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TW" sz="1800" spc="-1" strike="noStrike">
                <a:solidFill>
                  <a:srgbClr val="000000"/>
                </a:solidFill>
                <a:latin typeface="Arial"/>
              </a:rPr>
              <a:t>第四個大綱層次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1800" spc="-1" strike="noStrike">
                <a:solidFill>
                  <a:srgbClr val="000000"/>
                </a:solidFill>
                <a:latin typeface="Arial"/>
              </a:rPr>
              <a:t>第五個大綱層次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1800" spc="-1" strike="noStrike">
                <a:solidFill>
                  <a:srgbClr val="000000"/>
                </a:solidFill>
                <a:latin typeface="Arial"/>
              </a:rPr>
              <a:t>第六個大綱層次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1800" spc="-1" strike="noStrike">
                <a:solidFill>
                  <a:srgbClr val="000000"/>
                </a:solidFill>
                <a:latin typeface="Arial"/>
              </a:rPr>
              <a:t>第七個大綱層次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&lt;頁尾&gt;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3D95988-8A2F-4C0F-BE5E-B004757FC158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&lt;編號&gt;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&lt;日期/時間&gt;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"/>
          <p:cNvSpPr/>
          <p:nvPr/>
        </p:nvSpPr>
        <p:spPr>
          <a:xfrm>
            <a:off x="0" y="0"/>
            <a:ext cx="10078200" cy="5668200"/>
          </a:xfrm>
          <a:prstGeom prst="rect">
            <a:avLst/>
          </a:prstGeom>
          <a:solidFill>
            <a:srgbClr val="f2e4b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Times New Roman"/>
              <a:ea typeface="DejaVu Sans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ftr" idx="7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&lt;頁尾&gt;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ldNum" idx="8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B7DC617-1E50-4BF2-AB66-29542DE404F5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&lt;編號&gt;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9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&lt;日期/時間&gt;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zh-TW" sz="4400" spc="-1" strike="noStrike">
                <a:solidFill>
                  <a:srgbClr val="000000"/>
                </a:solidFill>
                <a:latin typeface="Arial"/>
              </a:rPr>
              <a:t>請按這裡編輯題名文字格式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請按這裡編輯大綱文字格式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TW" sz="2800" spc="-1" strike="noStrike">
                <a:solidFill>
                  <a:srgbClr val="000000"/>
                </a:solidFill>
                <a:latin typeface="Arial"/>
              </a:rPr>
              <a:t>第二個大綱層次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2400" spc="-1" strike="noStrike">
                <a:solidFill>
                  <a:srgbClr val="000000"/>
                </a:solidFill>
                <a:latin typeface="Arial"/>
              </a:rPr>
              <a:t>第三個大綱層次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TW" sz="2000" spc="-1" strike="noStrike">
                <a:solidFill>
                  <a:srgbClr val="000000"/>
                </a:solidFill>
                <a:latin typeface="Arial"/>
              </a:rPr>
              <a:t>第四個大綱層次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2000" spc="-1" strike="noStrike">
                <a:solidFill>
                  <a:srgbClr val="000000"/>
                </a:solidFill>
                <a:latin typeface="Arial"/>
              </a:rPr>
              <a:t>第五個大綱層次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2000" spc="-1" strike="noStrike">
                <a:solidFill>
                  <a:srgbClr val="000000"/>
                </a:solidFill>
                <a:latin typeface="Arial"/>
              </a:rPr>
              <a:t>第六個大綱層次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2000" spc="-1" strike="noStrike">
                <a:solidFill>
                  <a:srgbClr val="000000"/>
                </a:solidFill>
                <a:latin typeface="Arial"/>
              </a:rPr>
              <a:t>第七個大綱層次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9.png"/><Relationship Id="rId3" Type="http://schemas.openxmlformats.org/officeDocument/2006/relationships/image" Target="../media/image9.png"/><Relationship Id="rId4" Type="http://schemas.openxmlformats.org/officeDocument/2006/relationships/image" Target="../media/image9.png"/><Relationship Id="rId5" Type="http://schemas.openxmlformats.org/officeDocument/2006/relationships/image" Target="../media/image9.png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zh-TW" sz="70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自主學習支援人力</a:t>
            </a:r>
            <a:r>
              <a:rPr b="0" lang="en-US" sz="70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0.1C</a:t>
            </a:r>
            <a:endParaRPr b="0" lang="en-US" sz="7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p14:dur="200">
        <p:push dir="u"/>
      </p:transition>
    </mc:Choice>
    <mc:Fallback>
      <p:transition>
        <p:push dir="u"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TW" sz="44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二、簡單比較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0" name=""/>
          <p:cNvGraphicFramePr/>
          <p:nvPr/>
        </p:nvGraphicFramePr>
        <p:xfrm>
          <a:off x="456840" y="1499760"/>
          <a:ext cx="9141840" cy="1932120"/>
        </p:xfrm>
        <a:graphic>
          <a:graphicData uri="http://schemas.openxmlformats.org/drawingml/2006/table">
            <a:tbl>
              <a:tblPr/>
              <a:tblGrid>
                <a:gridCol w="1331640"/>
                <a:gridCol w="3255840"/>
                <a:gridCol w="4554720"/>
              </a:tblGrid>
              <a:tr h="393840">
                <a:tc>
                  <a:txBody>
                    <a:bodyPr lIns="36000" rIns="36000" anchor="ctr">
                      <a:noAutofit/>
                    </a:bodyPr>
                    <a:p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zh-TW" sz="3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自主學習典範</a:t>
                      </a:r>
                      <a:endParaRPr b="0" lang="en-US" sz="3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zh-TW" sz="3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公校學習典範</a:t>
                      </a:r>
                      <a:endParaRPr b="0" lang="en-US" sz="3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384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作法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學生往前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教師往後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384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人際關係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群學的個體可以平行分工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不同學生要做出近似的動作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受老師統一指導與比較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2340000" y="3391920"/>
            <a:ext cx="1827720" cy="1827720"/>
          </a:xfrm>
          <a:prstGeom prst="rect">
            <a:avLst/>
          </a:prstGeom>
          <a:ln w="0">
            <a:noFill/>
          </a:ln>
        </p:spPr>
      </p:pic>
      <p:pic>
        <p:nvPicPr>
          <p:cNvPr id="182" name="" descr=""/>
          <p:cNvPicPr/>
          <p:nvPr/>
        </p:nvPicPr>
        <p:blipFill>
          <a:blip r:embed="rId2"/>
          <a:stretch/>
        </p:blipFill>
        <p:spPr>
          <a:xfrm>
            <a:off x="6451920" y="3571560"/>
            <a:ext cx="1827720" cy="182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200">
        <p:push dir="u"/>
      </p:transition>
    </mc:Choice>
    <mc:Fallback>
      <p:transition>
        <p:push dir="u"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TW" sz="44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二、簡單比較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4" name=""/>
          <p:cNvGraphicFramePr/>
          <p:nvPr/>
        </p:nvGraphicFramePr>
        <p:xfrm>
          <a:off x="457200" y="1500120"/>
          <a:ext cx="9141840" cy="1932120"/>
        </p:xfrm>
        <a:graphic>
          <a:graphicData uri="http://schemas.openxmlformats.org/drawingml/2006/table">
            <a:tbl>
              <a:tblPr/>
              <a:tblGrid>
                <a:gridCol w="1331640"/>
                <a:gridCol w="3255840"/>
                <a:gridCol w="4554720"/>
              </a:tblGrid>
              <a:tr h="393840">
                <a:tc>
                  <a:txBody>
                    <a:bodyPr lIns="36000" rIns="36000" anchor="ctr">
                      <a:noAutofit/>
                    </a:bodyPr>
                    <a:p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zh-TW" sz="3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自主學習典範</a:t>
                      </a:r>
                      <a:endParaRPr b="0" lang="en-US" sz="3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zh-TW" sz="3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公校學習典範</a:t>
                      </a:r>
                      <a:endParaRPr b="0" lang="en-US" sz="3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384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知識媒介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電波媒體</a:t>
                      </a: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網路</a:t>
                      </a: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 AI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機構</a:t>
                      </a: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(</a:t>
                      </a: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學校</a:t>
                      </a: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)</a:t>
                      </a: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中的老師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384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知識折舊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知識、技能折舊極快，</a:t>
                      </a:r>
                      <a:br>
                        <a:rPr sz="2200"/>
                      </a:b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得用</a:t>
                      </a: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群學、共享來抵銷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系統內知識技能折舊慢，</a:t>
                      </a:r>
                      <a:br>
                        <a:rPr sz="2200"/>
                      </a:b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靠傳統師培和老師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85" name="" descr=""/>
          <p:cNvPicPr/>
          <p:nvPr/>
        </p:nvPicPr>
        <p:blipFill>
          <a:blip r:embed="rId1"/>
          <a:stretch/>
        </p:blipFill>
        <p:spPr>
          <a:xfrm>
            <a:off x="425880" y="3780000"/>
            <a:ext cx="1553760" cy="1553760"/>
          </a:xfrm>
          <a:prstGeom prst="rect">
            <a:avLst/>
          </a:prstGeom>
          <a:ln w="0">
            <a:noFill/>
          </a:ln>
        </p:spPr>
      </p:pic>
      <p:pic>
        <p:nvPicPr>
          <p:cNvPr id="186" name="" descr=""/>
          <p:cNvPicPr/>
          <p:nvPr/>
        </p:nvPicPr>
        <p:blipFill>
          <a:blip r:embed="rId2"/>
          <a:stretch/>
        </p:blipFill>
        <p:spPr>
          <a:xfrm>
            <a:off x="1980000" y="3780000"/>
            <a:ext cx="1553760" cy="1553760"/>
          </a:xfrm>
          <a:prstGeom prst="rect">
            <a:avLst/>
          </a:prstGeom>
          <a:ln w="0">
            <a:noFill/>
          </a:ln>
        </p:spPr>
      </p:pic>
      <p:pic>
        <p:nvPicPr>
          <p:cNvPr id="187" name="" descr=""/>
          <p:cNvPicPr/>
          <p:nvPr/>
        </p:nvPicPr>
        <p:blipFill>
          <a:blip r:embed="rId3"/>
          <a:srcRect l="27592" t="9098" r="29019" b="12986"/>
          <a:stretch/>
        </p:blipFill>
        <p:spPr>
          <a:xfrm>
            <a:off x="3600000" y="3881880"/>
            <a:ext cx="1259280" cy="1373760"/>
          </a:xfrm>
          <a:prstGeom prst="rect">
            <a:avLst/>
          </a:prstGeom>
          <a:ln w="0">
            <a:noFill/>
          </a:ln>
        </p:spPr>
      </p:pic>
      <p:pic>
        <p:nvPicPr>
          <p:cNvPr id="188" name="" descr=""/>
          <p:cNvPicPr/>
          <p:nvPr/>
        </p:nvPicPr>
        <p:blipFill>
          <a:blip r:embed="rId4"/>
          <a:stretch/>
        </p:blipFill>
        <p:spPr>
          <a:xfrm>
            <a:off x="5760000" y="3636000"/>
            <a:ext cx="1733760" cy="1733760"/>
          </a:xfrm>
          <a:prstGeom prst="rect">
            <a:avLst/>
          </a:prstGeom>
          <a:ln w="0">
            <a:noFill/>
          </a:ln>
        </p:spPr>
      </p:pic>
      <p:pic>
        <p:nvPicPr>
          <p:cNvPr id="189" name="" descr=""/>
          <p:cNvPicPr/>
          <p:nvPr/>
        </p:nvPicPr>
        <p:blipFill>
          <a:blip r:embed="rId5"/>
          <a:stretch/>
        </p:blipFill>
        <p:spPr>
          <a:xfrm>
            <a:off x="7765200" y="3687120"/>
            <a:ext cx="1594440" cy="160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200">
        <p:push dir="u"/>
      </p:transition>
    </mc:Choice>
    <mc:Fallback>
      <p:transition>
        <p:push dir="u"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TW" sz="44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二、簡單比較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1" name=""/>
          <p:cNvGraphicFramePr/>
          <p:nvPr/>
        </p:nvGraphicFramePr>
        <p:xfrm>
          <a:off x="457560" y="1500480"/>
          <a:ext cx="9141840" cy="2370960"/>
        </p:xfrm>
        <a:graphic>
          <a:graphicData uri="http://schemas.openxmlformats.org/drawingml/2006/table">
            <a:tbl>
              <a:tblPr/>
              <a:tblGrid>
                <a:gridCol w="1331640"/>
                <a:gridCol w="3255840"/>
                <a:gridCol w="4554720"/>
              </a:tblGrid>
              <a:tr h="393840">
                <a:tc>
                  <a:txBody>
                    <a:bodyPr lIns="36000" rIns="36000" anchor="ctr">
                      <a:noAutofit/>
                    </a:bodyPr>
                    <a:p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zh-TW" sz="3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自主學習典範</a:t>
                      </a:r>
                      <a:endParaRPr b="0" lang="en-US" sz="3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zh-TW" sz="3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公校學習典範</a:t>
                      </a:r>
                      <a:endParaRPr b="0" lang="en-US" sz="3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384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分配支持人力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國小約增加</a:t>
                      </a: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5%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國中約增加</a:t>
                      </a: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3.6%(0.1C)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現有員額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384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4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開門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4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辦教育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善用跨校間師生、校外達人、獨立教育工作者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靠校內老師、校內資源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92" name="" descr=""/>
          <p:cNvPicPr/>
          <p:nvPr/>
        </p:nvPicPr>
        <p:blipFill>
          <a:blip r:embed="rId1"/>
          <a:stretch/>
        </p:blipFill>
        <p:spPr>
          <a:xfrm>
            <a:off x="540000" y="3809520"/>
            <a:ext cx="2097000" cy="1590120"/>
          </a:xfrm>
          <a:prstGeom prst="rect">
            <a:avLst/>
          </a:prstGeom>
          <a:ln w="0">
            <a:noFill/>
          </a:ln>
        </p:spPr>
      </p:pic>
      <p:pic>
        <p:nvPicPr>
          <p:cNvPr id="193" name="" descr=""/>
          <p:cNvPicPr/>
          <p:nvPr/>
        </p:nvPicPr>
        <p:blipFill>
          <a:blip r:embed="rId2"/>
          <a:stretch/>
        </p:blipFill>
        <p:spPr>
          <a:xfrm>
            <a:off x="2880000" y="3600000"/>
            <a:ext cx="1962720" cy="2057760"/>
          </a:xfrm>
          <a:prstGeom prst="rect">
            <a:avLst/>
          </a:prstGeom>
          <a:ln w="0">
            <a:noFill/>
          </a:ln>
        </p:spPr>
      </p:pic>
      <p:pic>
        <p:nvPicPr>
          <p:cNvPr id="194" name="" descr=""/>
          <p:cNvPicPr/>
          <p:nvPr/>
        </p:nvPicPr>
        <p:blipFill>
          <a:blip r:embed="rId3"/>
          <a:stretch/>
        </p:blipFill>
        <p:spPr>
          <a:xfrm>
            <a:off x="6840000" y="3960000"/>
            <a:ext cx="1259640" cy="12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200">
        <p:push dir="u"/>
      </p:transition>
    </mc:Choice>
    <mc:Fallback>
      <p:transition>
        <p:push dir="u"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TW" sz="44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三、傳統公校教育需解決的問題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marL="3888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zh-TW" sz="36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傳統公校模式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marL="388800" indent="-2916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zh-TW" sz="32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學生的學習動機失落，然後用「應試教育施壓逼學生學習」。如：垃圾時間說。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88800" indent="-2916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zh-TW" sz="32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整個流程像不斷向上的「電扶梯」，學生如果卡住，需要停下來，沒跟上的學生就會淪為「陪讀」。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88800" indent="-2916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zh-TW" sz="32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特殊學習學生，不一定能受到尊重和照顧。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p14:dur="200">
        <p:push dir="u"/>
      </p:transition>
    </mc:Choice>
    <mc:Fallback>
      <p:transition>
        <p:push dir="u"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TW" sz="4400" spc="-1" strike="noStrike">
                <a:solidFill>
                  <a:srgbClr val="000000"/>
                </a:solidFill>
                <a:latin typeface="Arial"/>
              </a:rPr>
              <a:t>三、傳統公校教育須解決的問題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407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8000"/>
          </a:bodyPr>
          <a:p>
            <a:pPr marL="207360" indent="-1555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讓學生自主學習，「垃圾時間」就變成黃金了。比如說在會考後時間帶學生進行：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(</a:t>
            </a: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來源為附錄四文章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07360" indent="-1555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看「芬妮的勇敢旅程」電影，分析影片，認識納粹的迫害與勇敢的芬妮；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07360" indent="-1555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請學生上網搜尋鍾肇政、鍾肇政生活園區相關訊息，了解本土國寶作家；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07360" indent="-1555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介紹一間獨立書店，發掘在地特色店家；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07360" indent="-1555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將以上素材編輯成報紙，上台發表，互相觀摩成長。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07360" indent="-1555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學到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WORD</a:t>
            </a: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編輯排版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07360" indent="-1555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運用報紙內容仿寫警世故事；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07360" indent="-1555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從雷丘律師的業配文，找出所有故事哏；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07360" indent="-1555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觀賞泰國勵志廣告「漂浮的足球場」；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07360" indent="-1555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觀賞埃及溫馨影片「另一雙鞋子」；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07360" indent="-1555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分析以上兩部微電影；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07360" indent="-1555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依照英雄十二旅程的故事架構，讓學生到圖書館以書名來編寫微劇本；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07360" indent="-1555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配合各班煮火鍋、烤肉或參訪，極力成全同學們的活動。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p14:dur="200">
        <p:push dir="u"/>
      </p:transition>
    </mc:Choice>
    <mc:Fallback>
      <p:transition>
        <p:push dir="u"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TW" sz="4400" spc="-1" strike="noStrike">
                <a:solidFill>
                  <a:srgbClr val="000000"/>
                </a:solidFill>
                <a:latin typeface="Arial"/>
              </a:rPr>
              <a:t>四、自主學習支援人力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0.1C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504000" y="17514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marL="3672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zh-TW" sz="3600" spc="-1" strike="noStrike">
                <a:solidFill>
                  <a:srgbClr val="000000"/>
                </a:solidFill>
                <a:latin typeface="Arial"/>
              </a:rPr>
              <a:t>性質說明：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marL="367200" indent="-275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是一筆合條件就可支配的額外經費，不是真正的教師員額。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67200" indent="-275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關鍵是要有老師性想這樣子做，而且自己是好的學習者。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67200" indent="-275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因為是教育經費基本需求，所以不用進行專案核銷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(</a:t>
            </a: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核結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)(</a:t>
            </a: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有通則，確保公款沒有私用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)</a:t>
            </a: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。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p14:dur="200">
        <p:push dir="u"/>
      </p:transition>
    </mc:Choice>
    <mc:Fallback>
      <p:transition>
        <p:push dir="u"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TW" sz="4400" spc="-1" strike="noStrike">
                <a:solidFill>
                  <a:srgbClr val="000000"/>
                </a:solidFill>
                <a:latin typeface="Arial"/>
              </a:rPr>
              <a:t>四、自主學習支援人力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0.1C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540000" y="18000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zh-TW" sz="3200" spc="-1" strike="noStrike">
                <a:solidFill>
                  <a:srgbClr val="000000"/>
                </a:solidFill>
                <a:latin typeface="Arial"/>
              </a:rPr>
              <a:t>使用場景列舉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zh-TW" sz="2600" spc="-1" strike="noStrike">
                <a:solidFill>
                  <a:srgbClr val="000000"/>
                </a:solidFill>
                <a:latin typeface="Arial"/>
              </a:rPr>
              <a:t>組課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(</a:t>
            </a:r>
            <a:r>
              <a:rPr b="0" lang="zh-TW" sz="2600" spc="-1" strike="noStrike">
                <a:solidFill>
                  <a:srgbClr val="000000"/>
                </a:solidFill>
                <a:latin typeface="Arial"/>
              </a:rPr>
              <a:t>老師協助、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OST)</a:t>
            </a:r>
            <a:r>
              <a:rPr b="0" lang="zh-TW" sz="2600" spc="-1" strike="noStrike">
                <a:solidFill>
                  <a:srgbClr val="000000"/>
                </a:solidFill>
                <a:latin typeface="Arial"/>
              </a:rPr>
              <a:t>、社團、選修、達人教學支援、</a:t>
            </a:r>
            <a:br>
              <a:rPr sz="2600"/>
            </a:br>
            <a:r>
              <a:rPr b="0" lang="zh-TW" sz="2600" spc="-1" strike="noStrike">
                <a:solidFill>
                  <a:srgbClr val="000000"/>
                </a:solidFill>
                <a:latin typeface="Arial"/>
              </a:rPr>
              <a:t>行動學習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(</a:t>
            </a:r>
            <a:r>
              <a:rPr b="0" lang="zh-TW" sz="2600" spc="-1" strike="noStrike">
                <a:solidFill>
                  <a:srgbClr val="000000"/>
                </a:solidFill>
                <a:latin typeface="Arial"/>
              </a:rPr>
              <a:t>學生策畫、群學、移地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)</a:t>
            </a:r>
            <a:r>
              <a:rPr b="0" lang="zh-TW" sz="2600" spc="-1" strike="noStrike">
                <a:solidFill>
                  <a:srgbClr val="000000"/>
                </a:solidFill>
                <a:latin typeface="Arial"/>
              </a:rPr>
              <a:t>、參訪、主題備課、補救教學、市集、共同觀影並討論、編輯報紙、說故事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"/>
          <p:cNvSpPr/>
          <p:nvPr/>
        </p:nvSpPr>
        <p:spPr>
          <a:xfrm>
            <a:off x="900000" y="4500000"/>
            <a:ext cx="8618400" cy="100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zh-TW" sz="1800" spc="-1" strike="noStrike">
                <a:solidFill>
                  <a:srgbClr val="000000"/>
                </a:solidFill>
                <a:latin typeface="Arial"/>
                <a:ea typeface="DejaVu Sans"/>
              </a:rPr>
              <a:t>在網際網路面世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34 </a:t>
            </a:r>
            <a:r>
              <a:rPr b="0" lang="zh-TW" sz="1800" spc="-1" strike="noStrike">
                <a:solidFill>
                  <a:srgbClr val="000000"/>
                </a:solidFill>
                <a:latin typeface="Arial"/>
                <a:ea typeface="DejaVu Sans"/>
              </a:rPr>
              <a:t>年，維基百科出現後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22 </a:t>
            </a:r>
            <a:r>
              <a:rPr b="0" lang="zh-TW" sz="1800" spc="-1" strike="noStrike">
                <a:solidFill>
                  <a:srgbClr val="000000"/>
                </a:solidFill>
                <a:latin typeface="Arial"/>
                <a:ea typeface="DejaVu Sans"/>
              </a:rPr>
              <a:t>年，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youtube </a:t>
            </a:r>
            <a:r>
              <a:rPr b="0" lang="zh-TW" sz="1800" spc="-1" strike="noStrike">
                <a:solidFill>
                  <a:srgbClr val="000000"/>
                </a:solidFill>
                <a:latin typeface="Arial"/>
                <a:ea typeface="DejaVu Sans"/>
              </a:rPr>
              <a:t>出現後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18 </a:t>
            </a:r>
            <a:r>
              <a:rPr b="0" lang="zh-TW" sz="1800" spc="-1" strike="noStrike">
                <a:solidFill>
                  <a:srgbClr val="000000"/>
                </a:solidFill>
                <a:latin typeface="Arial"/>
                <a:ea typeface="DejaVu Sans"/>
              </a:rPr>
              <a:t>年的今天，其實只要老師願意，能支持老師帶領學生自主學習的各路資源，已經如汪洋大海一般。目前需要的反而是能望向遠方的眼光，和離開固有舒適圈的勇氣。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p14:dur="200">
        <p:push dir="u"/>
      </p:transition>
    </mc:Choice>
    <mc:Fallback>
      <p:transition>
        <p:push dir="u"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TW" sz="4400" spc="-1" strike="noStrike">
                <a:solidFill>
                  <a:srgbClr val="000000"/>
                </a:solidFill>
                <a:latin typeface="Arial"/>
              </a:rPr>
              <a:t>五、補助操作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marL="306720" indent="-2300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有縣市以部分的學校網絡試辦，錢就不用扣回去。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06720" indent="-2300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指導費用按目前的核支作業要點處理：校內講師鐘點費比照備課分享最高上限八百。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06720" indent="-2300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條件○：學校願意讓部分班級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(</a:t>
            </a: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老師願意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)</a:t>
            </a: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二到三節以上連排，可以用於：學校正課時段、週六日、課後留校時段、寒暑假，均可核結。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06720" indent="-2300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條件一：學生參與自己的學習治理，如：組課…，請參考上一段的使用場景列舉。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06720" indent="-2300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zh-TW" sz="3200" spc="-1" strike="noStrike">
                <a:solidFill>
                  <a:srgbClr val="000000"/>
                </a:solidFill>
                <a:latin typeface="Arial"/>
              </a:rPr>
              <a:t>條件二：讓同學群學，最低標準為：有發表的分組討論，社團。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p14:dur="200">
        <p:push dir="u"/>
      </p:transition>
    </mc:Choice>
    <mc:Fallback>
      <p:transition>
        <p:push dir="u"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TW" sz="44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大綱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TW" sz="31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一、台灣公校教育的三大危機</a:t>
            </a:r>
            <a:endParaRPr b="0" lang="en-US" sz="3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TW" sz="31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二、公校模式與自主學習典範的簡單比較</a:t>
            </a:r>
            <a:endParaRPr b="0" lang="en-US" sz="3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TW" sz="31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三、公校模式需解決的問題</a:t>
            </a:r>
            <a:endParaRPr b="0" lang="en-US" sz="3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TW" sz="31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四、自主學習支援人力 </a:t>
            </a:r>
            <a:r>
              <a:rPr b="0" lang="en-US" sz="31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0.1C</a:t>
            </a:r>
            <a:endParaRPr b="0" lang="en-US" sz="3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3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p14:dur="200">
        <p:push dir="u"/>
      </p:transition>
    </mc:Choice>
    <mc:Fallback>
      <p:transition>
        <p:push dir="u"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TW" sz="44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一、台灣公校教育三大危機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26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生成式 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文鼎PL中楷Uni"/>
              </a:rPr>
              <a:t>AI</a:t>
            </a:r>
            <a:r>
              <a:rPr b="0" lang="en-US" sz="26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 </a:t>
            </a:r>
            <a:r>
              <a:rPr b="0" lang="zh-TW" sz="26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使傳統公校教育發生「價值沈沒」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1.</a:t>
            </a:r>
            <a:r>
              <a:rPr b="0" lang="zh-TW" sz="26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大幅降低普通人使用 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文鼎PL中楷Uni"/>
              </a:rPr>
              <a:t>AI</a:t>
            </a:r>
            <a:r>
              <a:rPr b="0" lang="en-US" sz="26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 </a:t>
            </a:r>
            <a:r>
              <a:rPr b="0" lang="zh-TW" sz="26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門檻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540000" y="2266920"/>
            <a:ext cx="4563720" cy="2772360"/>
          </a:xfrm>
          <a:prstGeom prst="rect">
            <a:avLst/>
          </a:prstGeom>
          <a:ln w="0">
            <a:noFill/>
          </a:ln>
        </p:spPr>
      </p:pic>
      <p:pic>
        <p:nvPicPr>
          <p:cNvPr id="132" name="" descr=""/>
          <p:cNvPicPr/>
          <p:nvPr/>
        </p:nvPicPr>
        <p:blipFill>
          <a:blip r:embed="rId2"/>
          <a:srcRect l="0" t="0" r="0" b="5946"/>
          <a:stretch/>
        </p:blipFill>
        <p:spPr>
          <a:xfrm>
            <a:off x="5104440" y="2266920"/>
            <a:ext cx="2830680" cy="2772360"/>
          </a:xfrm>
          <a:prstGeom prst="rect">
            <a:avLst/>
          </a:prstGeom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3"/>
          <a:srcRect l="0" t="0" r="0" b="5946"/>
          <a:stretch/>
        </p:blipFill>
        <p:spPr>
          <a:xfrm>
            <a:off x="5988600" y="2266920"/>
            <a:ext cx="2830680" cy="2772360"/>
          </a:xfrm>
          <a:prstGeom prst="rect">
            <a:avLst/>
          </a:prstGeom>
          <a:ln w="0">
            <a:noFill/>
          </a:ln>
        </p:spPr>
      </p:pic>
      <p:sp>
        <p:nvSpPr>
          <p:cNvPr id="134" name=""/>
          <p:cNvSpPr/>
          <p:nvPr/>
        </p:nvSpPr>
        <p:spPr>
          <a:xfrm>
            <a:off x="4860000" y="2266920"/>
            <a:ext cx="1619280" cy="899280"/>
          </a:xfrm>
          <a:prstGeom prst="wedgeEllipseCallout">
            <a:avLst>
              <a:gd name="adj1" fmla="val -117000"/>
              <a:gd name="adj2" fmla="val 51080"/>
            </a:avLst>
          </a:prstGeom>
          <a:solidFill>
            <a:srgbClr val="ffaa9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Message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p14:dur="200">
        <p:push dir="u"/>
      </p:transition>
    </mc:Choice>
    <mc:Fallback>
      <p:transition>
        <p:push dir="u"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TW" sz="44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一、台灣公校教育三大危機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504000" y="132696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26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生成式 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文鼎PL中楷Uni"/>
              </a:rPr>
              <a:t>AI</a:t>
            </a:r>
            <a:r>
              <a:rPr b="0" lang="en-US" sz="26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 </a:t>
            </a:r>
            <a:r>
              <a:rPr b="0" lang="zh-TW" sz="26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使傳統公校教育發生「價值沈沒」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cccccc"/>
                </a:solidFill>
                <a:latin typeface="文鼎PL中楷Uni"/>
                <a:ea typeface="文鼎PL中楷Uni"/>
              </a:rPr>
              <a:t>1.</a:t>
            </a:r>
            <a:r>
              <a:rPr b="0" lang="zh-TW" sz="2600" spc="-1" strike="noStrike">
                <a:solidFill>
                  <a:srgbClr val="cccccc"/>
                </a:solidFill>
                <a:latin typeface="文鼎PL中楷Uni"/>
                <a:ea typeface="文鼎PL中楷Uni"/>
              </a:rPr>
              <a:t>大幅降低普通人使用 </a:t>
            </a:r>
            <a:r>
              <a:rPr b="0" lang="en-US" sz="2600" spc="-1" strike="noStrike">
                <a:solidFill>
                  <a:srgbClr val="cccccc"/>
                </a:solidFill>
                <a:latin typeface="Times New Roman"/>
                <a:ea typeface="文鼎PL中楷Uni"/>
              </a:rPr>
              <a:t>AI</a:t>
            </a:r>
            <a:r>
              <a:rPr b="0" lang="en-US" sz="2600" spc="-1" strike="noStrike">
                <a:solidFill>
                  <a:srgbClr val="cccccc"/>
                </a:solidFill>
                <a:latin typeface="文鼎PL中楷Uni"/>
                <a:ea typeface="文鼎PL中楷Uni"/>
              </a:rPr>
              <a:t> </a:t>
            </a:r>
            <a:r>
              <a:rPr b="0" lang="zh-TW" sz="2600" spc="-1" strike="noStrike">
                <a:solidFill>
                  <a:srgbClr val="cccccc"/>
                </a:solidFill>
                <a:latin typeface="文鼎PL中楷Uni"/>
                <a:ea typeface="文鼎PL中楷Uni"/>
              </a:rPr>
              <a:t>門檻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2.</a:t>
            </a:r>
            <a:r>
              <a:rPr b="0" lang="zh-TW" sz="26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大幅縮短從提問到初步解答的時間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900000" y="2589120"/>
            <a:ext cx="7199280" cy="2990160"/>
          </a:xfrm>
          <a:prstGeom prst="rect">
            <a:avLst/>
          </a:prstGeom>
          <a:ln w="0">
            <a:noFill/>
          </a:ln>
        </p:spPr>
      </p:pic>
    </p:spTree>
  </p:cSld>
  <p:transition>
    <p:wipe dir="d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504000" y="1326960"/>
            <a:ext cx="9071280" cy="245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26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生成式 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文鼎PL中楷Uni"/>
              </a:rPr>
              <a:t>AI</a:t>
            </a:r>
            <a:r>
              <a:rPr b="0" lang="en-US" sz="26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 </a:t>
            </a:r>
            <a:r>
              <a:rPr b="0" lang="zh-TW" sz="26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使傳統公校教育發生「價值沈沒」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cccccc"/>
                </a:solidFill>
                <a:latin typeface="文鼎PL中楷Uni"/>
                <a:ea typeface="文鼎PL中楷Uni"/>
              </a:rPr>
              <a:t>1.</a:t>
            </a:r>
            <a:r>
              <a:rPr b="0" lang="zh-TW" sz="2600" spc="-1" strike="noStrike">
                <a:solidFill>
                  <a:srgbClr val="cccccc"/>
                </a:solidFill>
                <a:latin typeface="文鼎PL中楷Uni"/>
                <a:ea typeface="文鼎PL中楷Uni"/>
              </a:rPr>
              <a:t>大幅降低普通人使用 </a:t>
            </a:r>
            <a:r>
              <a:rPr b="0" lang="en-US" sz="2600" spc="-1" strike="noStrike">
                <a:solidFill>
                  <a:srgbClr val="cccccc"/>
                </a:solidFill>
                <a:latin typeface="Times New Roman"/>
                <a:ea typeface="文鼎PL中楷Uni"/>
              </a:rPr>
              <a:t>AI</a:t>
            </a:r>
            <a:r>
              <a:rPr b="0" lang="en-US" sz="2600" spc="-1" strike="noStrike">
                <a:solidFill>
                  <a:srgbClr val="cccccc"/>
                </a:solidFill>
                <a:latin typeface="文鼎PL中楷Uni"/>
                <a:ea typeface="文鼎PL中楷Uni"/>
              </a:rPr>
              <a:t> </a:t>
            </a:r>
            <a:r>
              <a:rPr b="0" lang="zh-TW" sz="2600" spc="-1" strike="noStrike">
                <a:solidFill>
                  <a:srgbClr val="cccccc"/>
                </a:solidFill>
                <a:latin typeface="文鼎PL中楷Uni"/>
                <a:ea typeface="文鼎PL中楷Uni"/>
              </a:rPr>
              <a:t>門檻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cccccc"/>
                </a:solidFill>
                <a:latin typeface="文鼎PL中楷Uni"/>
                <a:ea typeface="文鼎PL中楷Uni"/>
              </a:rPr>
              <a:t>2.</a:t>
            </a:r>
            <a:r>
              <a:rPr b="0" lang="zh-TW" sz="2600" spc="-1" strike="noStrike">
                <a:solidFill>
                  <a:srgbClr val="cccccc"/>
                </a:solidFill>
                <a:latin typeface="文鼎PL中楷Uni"/>
                <a:ea typeface="文鼎PL中楷Uni"/>
              </a:rPr>
              <a:t>大幅縮短從提問到初步解答的時間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3.</a:t>
            </a:r>
            <a:r>
              <a:rPr b="0" lang="zh-TW" sz="26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衍生更多「糾錯」和「決策」的需求</a:t>
            </a:r>
            <a:br>
              <a:rPr sz="2600"/>
            </a:b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TW" sz="44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一、台灣公校教育三大危機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661680" y="3685680"/>
            <a:ext cx="1353600" cy="1353600"/>
          </a:xfrm>
          <a:prstGeom prst="rect">
            <a:avLst/>
          </a:prstGeom>
          <a:ln w="0">
            <a:noFill/>
          </a:ln>
        </p:spPr>
      </p:pic>
      <p:pic>
        <p:nvPicPr>
          <p:cNvPr id="141" name="" descr=""/>
          <p:cNvPicPr/>
          <p:nvPr/>
        </p:nvPicPr>
        <p:blipFill>
          <a:blip r:embed="rId2"/>
          <a:srcRect l="27592" t="9098" r="29019" b="12986"/>
          <a:stretch/>
        </p:blipFill>
        <p:spPr>
          <a:xfrm>
            <a:off x="2772000" y="3665520"/>
            <a:ext cx="1259280" cy="1373760"/>
          </a:xfrm>
          <a:prstGeom prst="rect">
            <a:avLst/>
          </a:prstGeom>
          <a:ln w="0">
            <a:noFill/>
          </a:ln>
        </p:spPr>
      </p:pic>
      <p:pic>
        <p:nvPicPr>
          <p:cNvPr id="142" name="" descr=""/>
          <p:cNvPicPr/>
          <p:nvPr/>
        </p:nvPicPr>
        <p:blipFill>
          <a:blip r:embed="rId3"/>
          <a:srcRect l="0" t="0" r="0" b="20276"/>
          <a:stretch/>
        </p:blipFill>
        <p:spPr>
          <a:xfrm>
            <a:off x="5868000" y="3625200"/>
            <a:ext cx="1644840" cy="1414080"/>
          </a:xfrm>
          <a:prstGeom prst="rect">
            <a:avLst/>
          </a:prstGeom>
          <a:ln w="0">
            <a:noFill/>
          </a:ln>
        </p:spPr>
      </p:pic>
      <p:pic>
        <p:nvPicPr>
          <p:cNvPr id="143" name="" descr=""/>
          <p:cNvPicPr/>
          <p:nvPr/>
        </p:nvPicPr>
        <p:blipFill>
          <a:blip r:embed="rId4"/>
          <a:srcRect l="27592" t="9098" r="29019" b="12986"/>
          <a:stretch/>
        </p:blipFill>
        <p:spPr>
          <a:xfrm>
            <a:off x="8193240" y="3672000"/>
            <a:ext cx="1274040" cy="1389960"/>
          </a:xfrm>
          <a:prstGeom prst="rect">
            <a:avLst/>
          </a:prstGeom>
          <a:ln w="0">
            <a:noFill/>
          </a:ln>
        </p:spPr>
      </p:pic>
      <p:sp useBgFill="1">
        <p:nvSpPr>
          <p:cNvPr id="144" name=""/>
          <p:cNvSpPr/>
          <p:nvPr/>
        </p:nvSpPr>
        <p:spPr>
          <a:xfrm>
            <a:off x="540000" y="4140000"/>
            <a:ext cx="9179280" cy="359280"/>
          </a:xfrm>
          <a:prstGeom prst="rect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+       </a:t>
            </a:r>
            <a:r>
              <a:rPr b="1" lang="en-US" sz="8000" spc="-1" strike="noStrike">
                <a:solidFill>
                  <a:srgbClr val="000000"/>
                </a:solidFill>
                <a:latin typeface="Calibri"/>
                <a:ea typeface="DejaVu Sans"/>
              </a:rPr>
              <a:t>&lt;&lt;</a:t>
            </a:r>
            <a:r>
              <a:rPr b="1" lang="en-US" sz="8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+</a:t>
            </a:r>
            <a:endParaRPr b="0" lang="en-US" sz="8000" spc="-1" strike="noStrike">
              <a:solidFill>
                <a:srgbClr val="000000"/>
              </a:solidFill>
              <a:latin typeface="Arial"/>
            </a:endParaRPr>
          </a:p>
        </p:txBody>
      </p:sp>
      <p:sp useBgFill="1">
        <p:nvSpPr>
          <p:cNvPr id="145" name=""/>
          <p:cNvSpPr/>
          <p:nvPr/>
        </p:nvSpPr>
        <p:spPr>
          <a:xfrm>
            <a:off x="-180000" y="3060000"/>
            <a:ext cx="9179280" cy="359280"/>
          </a:xfrm>
          <a:prstGeom prst="rect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zh-TW" sz="21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增加學生實作、邏輯思考、合作、群學技能的鍛煉！  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ipe dir="d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TW" sz="44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一、台灣公校教育三大危機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32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新生兒縮減潮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360000" y="2160000"/>
            <a:ext cx="4139280" cy="3104280"/>
          </a:xfrm>
          <a:prstGeom prst="rect">
            <a:avLst/>
          </a:prstGeom>
          <a:ln w="0">
            <a:noFill/>
          </a:ln>
        </p:spPr>
      </p:pic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5146920" y="2340000"/>
            <a:ext cx="4747680" cy="28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200">
        <p:push dir="u"/>
      </p:transition>
    </mc:Choice>
    <mc:Fallback>
      <p:transition>
        <p:push dir="u"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TW" sz="44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一、台灣公校教育三大危機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32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體制外教育對「自辦義務教育」的正當性爭奪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2700000" y="2181240"/>
            <a:ext cx="4347360" cy="321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200">
        <p:push dir="u"/>
      </p:transition>
    </mc:Choice>
    <mc:Fallback>
      <p:transition>
        <p:push dir="u"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TW" sz="44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二、簡單比較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456480" y="1499400"/>
          <a:ext cx="9141840" cy="1468440"/>
        </p:xfrm>
        <a:graphic>
          <a:graphicData uri="http://schemas.openxmlformats.org/drawingml/2006/table">
            <a:tbl>
              <a:tblPr/>
              <a:tblGrid>
                <a:gridCol w="1331640"/>
                <a:gridCol w="3255840"/>
                <a:gridCol w="4554720"/>
              </a:tblGrid>
              <a:tr h="393840">
                <a:tc>
                  <a:txBody>
                    <a:bodyPr lIns="36000" rIns="36000" anchor="ctr">
                      <a:noAutofit/>
                    </a:bodyPr>
                    <a:p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zh-TW" sz="3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自主學習典範</a:t>
                      </a:r>
                      <a:endParaRPr b="0" lang="en-US" sz="3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zh-TW" sz="3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公校學習典範</a:t>
                      </a:r>
                      <a:endParaRPr b="0" lang="en-US" sz="3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384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概念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「資深學習者」</a:t>
                      </a:r>
                      <a:br>
                        <a:rPr sz="2200"/>
                      </a:b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陪伴「資淺學習者」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有知識和技能的「老師」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傳授給還不會的「學生」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1303920" y="3600000"/>
            <a:ext cx="855720" cy="1712160"/>
          </a:xfrm>
          <a:prstGeom prst="rect">
            <a:avLst/>
          </a:prstGeom>
          <a:ln w="0">
            <a:noFill/>
          </a:ln>
        </p:spPr>
      </p:pic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3643920" y="3600000"/>
            <a:ext cx="855720" cy="1712160"/>
          </a:xfrm>
          <a:prstGeom prst="rect">
            <a:avLst/>
          </a:prstGeom>
          <a:ln w="0">
            <a:noFill/>
          </a:ln>
        </p:spPr>
      </p:pic>
      <p:pic>
        <p:nvPicPr>
          <p:cNvPr id="157" name="" descr=""/>
          <p:cNvPicPr/>
          <p:nvPr/>
        </p:nvPicPr>
        <p:blipFill>
          <a:blip r:embed="rId3"/>
          <a:stretch/>
        </p:blipFill>
        <p:spPr>
          <a:xfrm>
            <a:off x="5760000" y="3059640"/>
            <a:ext cx="1259640" cy="2520000"/>
          </a:xfrm>
          <a:prstGeom prst="rect">
            <a:avLst/>
          </a:prstGeom>
          <a:ln w="0">
            <a:noFill/>
          </a:ln>
        </p:spPr>
      </p:pic>
      <p:pic>
        <p:nvPicPr>
          <p:cNvPr id="158" name="" descr=""/>
          <p:cNvPicPr/>
          <p:nvPr/>
        </p:nvPicPr>
        <p:blipFill>
          <a:blip r:embed="rId4"/>
          <a:stretch/>
        </p:blipFill>
        <p:spPr>
          <a:xfrm>
            <a:off x="8730000" y="3059640"/>
            <a:ext cx="449640" cy="900000"/>
          </a:xfrm>
          <a:prstGeom prst="rect">
            <a:avLst/>
          </a:prstGeom>
          <a:ln w="0">
            <a:noFill/>
          </a:ln>
        </p:spPr>
      </p:pic>
      <p:pic>
        <p:nvPicPr>
          <p:cNvPr id="159" name="" descr=""/>
          <p:cNvPicPr/>
          <p:nvPr/>
        </p:nvPicPr>
        <p:blipFill>
          <a:blip r:embed="rId5"/>
          <a:stretch/>
        </p:blipFill>
        <p:spPr>
          <a:xfrm>
            <a:off x="8190000" y="3780000"/>
            <a:ext cx="449640" cy="900000"/>
          </a:xfrm>
          <a:prstGeom prst="rect">
            <a:avLst/>
          </a:prstGeom>
          <a:ln w="0">
            <a:noFill/>
          </a:ln>
        </p:spPr>
      </p:pic>
      <p:pic>
        <p:nvPicPr>
          <p:cNvPr id="160" name="" descr=""/>
          <p:cNvPicPr/>
          <p:nvPr/>
        </p:nvPicPr>
        <p:blipFill>
          <a:blip r:embed="rId6"/>
          <a:stretch/>
        </p:blipFill>
        <p:spPr>
          <a:xfrm>
            <a:off x="8730000" y="4680000"/>
            <a:ext cx="449640" cy="900000"/>
          </a:xfrm>
          <a:prstGeom prst="rect">
            <a:avLst/>
          </a:prstGeom>
          <a:ln w="0">
            <a:noFill/>
          </a:ln>
        </p:spPr>
      </p:pic>
      <p:sp>
        <p:nvSpPr>
          <p:cNvPr id="161" name=""/>
          <p:cNvSpPr/>
          <p:nvPr/>
        </p:nvSpPr>
        <p:spPr>
          <a:xfrm>
            <a:off x="1368000" y="4320000"/>
            <a:ext cx="719640" cy="359640"/>
          </a:xfrm>
          <a:prstGeom prst="rect">
            <a:avLst/>
          </a:prstGeom>
          <a:solidFill>
            <a:srgbClr val="ffff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zh-TW" sz="1800" spc="-1" strike="noStrike">
                <a:solidFill>
                  <a:srgbClr val="000000"/>
                </a:solidFill>
                <a:latin typeface="Arial"/>
                <a:ea typeface="DejaVu Sans"/>
              </a:rPr>
              <a:t>資深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3708000" y="4320000"/>
            <a:ext cx="719640" cy="359640"/>
          </a:xfrm>
          <a:prstGeom prst="rect">
            <a:avLst/>
          </a:prstGeom>
          <a:solidFill>
            <a:srgbClr val="ffff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zh-TW" sz="1800" spc="-1" strike="noStrike">
                <a:solidFill>
                  <a:srgbClr val="000000"/>
                </a:solidFill>
                <a:latin typeface="Arial"/>
                <a:ea typeface="DejaVu Sans"/>
              </a:rPr>
              <a:t>資淺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6012000" y="4212000"/>
            <a:ext cx="719640" cy="359640"/>
          </a:xfrm>
          <a:prstGeom prst="rect">
            <a:avLst/>
          </a:prstGeom>
          <a:solidFill>
            <a:srgbClr val="ffff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zh-TW" sz="1800" spc="-1" strike="noStrike">
                <a:solidFill>
                  <a:srgbClr val="000000"/>
                </a:solidFill>
                <a:latin typeface="Arial"/>
                <a:ea typeface="DejaVu Sans"/>
              </a:rPr>
              <a:t>老師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2268000" y="3348360"/>
            <a:ext cx="125964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zh-TW" sz="1800" spc="-1" strike="noStrike">
                <a:solidFill>
                  <a:srgbClr val="000000"/>
                </a:solidFill>
                <a:latin typeface="Arial"/>
                <a:ea typeface="DejaVu Sans"/>
              </a:rPr>
              <a:t>陪伴  嚮導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2268000" y="5112360"/>
            <a:ext cx="125964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zh-TW" sz="1800" spc="-1" strike="noStrike">
                <a:solidFill>
                  <a:srgbClr val="000000"/>
                </a:solidFill>
                <a:latin typeface="Arial"/>
                <a:ea typeface="DejaVu Sans"/>
              </a:rPr>
              <a:t>互相討論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7167960" y="4008600"/>
            <a:ext cx="899640" cy="539640"/>
          </a:xfrm>
          <a:prstGeom prst="rightArrow">
            <a:avLst>
              <a:gd name="adj1" fmla="val 13125"/>
              <a:gd name="adj2" fmla="val 42849"/>
            </a:avLst>
          </a:prstGeom>
          <a:solidFill>
            <a:srgbClr val="ffff00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7" name=""/>
          <p:cNvSpPr/>
          <p:nvPr/>
        </p:nvSpPr>
        <p:spPr>
          <a:xfrm>
            <a:off x="6912000" y="4320360"/>
            <a:ext cx="125964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zh-TW" sz="1800" spc="-1" strike="noStrike">
                <a:solidFill>
                  <a:srgbClr val="000000"/>
                </a:solidFill>
                <a:latin typeface="Arial"/>
                <a:ea typeface="DejaVu Sans"/>
              </a:rPr>
              <a:t>傳授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 rot="21378000">
            <a:off x="2158560" y="3734640"/>
            <a:ext cx="1440000" cy="144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4125" y="16261"/>
                </a:moveTo>
                <a:arcTo wR="-8624" hR="-8624" stAng="8442938" swAng="-6209107"/>
                <a:lnTo>
                  <a:pt x="2201" y="4266"/>
                </a:lnTo>
                <a:arcTo wR="10800" hR="10800" stAng="-8566169" swAng="6209107"/>
                <a:lnTo>
                  <a:pt x="21249" y="2252"/>
                </a:lnTo>
                <a:lnTo>
                  <a:pt x="20716" y="7582"/>
                </a:lnTo>
                <a:lnTo>
                  <a:pt x="15386" y="704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 flipH="1" flipV="1" rot="21378000">
            <a:off x="2186640" y="3626640"/>
            <a:ext cx="1440000" cy="144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4125" y="16261"/>
                </a:moveTo>
                <a:arcTo wR="-8624" hR="-8624" stAng="8442938" swAng="-6209107"/>
                <a:lnTo>
                  <a:pt x="2201" y="4266"/>
                </a:lnTo>
                <a:arcTo wR="10800" hR="10800" stAng="-8566169" swAng="6209107"/>
                <a:lnTo>
                  <a:pt x="21249" y="2252"/>
                </a:lnTo>
                <a:lnTo>
                  <a:pt x="20716" y="7582"/>
                </a:lnTo>
                <a:lnTo>
                  <a:pt x="15386" y="704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 rot="20025600">
            <a:off x="6689880" y="3136680"/>
            <a:ext cx="2141280" cy="2076120"/>
          </a:xfrm>
          <a:custGeom>
            <a:avLst/>
            <a:gdLst>
              <a:gd name="textAreaLeft" fmla="*/ 0 w 2141280"/>
              <a:gd name="textAreaRight" fmla="*/ 2141280 w 2141280"/>
              <a:gd name="textAreaTop" fmla="*/ 0 h 2076120"/>
              <a:gd name="textAreaBottom" fmla="*/ 2076480 h 2076120"/>
            </a:gdLst>
            <a:ahLst/>
            <a:rect l="textAreaLeft" t="textAreaTop" r="textAreaRight" b="textAreaBottom"/>
            <a:pathLst>
              <a:path w="21600" h="21600">
                <a:moveTo>
                  <a:pt x="2404" y="16054"/>
                </a:moveTo>
                <a:arcTo wR="-9905" hR="-9905" stAng="8877846" swAng="-5606259"/>
                <a:lnTo>
                  <a:pt x="4532" y="2005"/>
                </a:lnTo>
                <a:arcTo wR="10800" hR="10800" stAng="-7528413" swAng="5606259"/>
                <a:lnTo>
                  <a:pt x="22244" y="3639"/>
                </a:lnTo>
                <a:lnTo>
                  <a:pt x="21246" y="7977"/>
                </a:lnTo>
                <a:lnTo>
                  <a:pt x="16908" y="6978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 flipV="1" rot="1574400">
            <a:off x="6648480" y="3496680"/>
            <a:ext cx="2141280" cy="2076120"/>
          </a:xfrm>
          <a:custGeom>
            <a:avLst/>
            <a:gdLst>
              <a:gd name="textAreaLeft" fmla="*/ 0 w 2141280"/>
              <a:gd name="textAreaRight" fmla="*/ 2141280 w 2141280"/>
              <a:gd name="textAreaTop" fmla="*/ -360 h 2076120"/>
              <a:gd name="textAreaBottom" fmla="*/ 2076120 h 2076120"/>
            </a:gdLst>
            <a:ahLst/>
            <a:rect l="textAreaLeft" t="textAreaTop" r="textAreaRight" b="textAreaBottom"/>
            <a:pathLst>
              <a:path w="21600" h="21600">
                <a:moveTo>
                  <a:pt x="2404" y="16054"/>
                </a:moveTo>
                <a:arcTo wR="-9905" hR="-9905" stAng="8877846" swAng="-5606259"/>
                <a:lnTo>
                  <a:pt x="4532" y="2005"/>
                </a:lnTo>
                <a:arcTo wR="10800" hR="10800" stAng="-7528413" swAng="5606259"/>
                <a:lnTo>
                  <a:pt x="22244" y="3639"/>
                </a:lnTo>
                <a:lnTo>
                  <a:pt x="21246" y="7977"/>
                </a:lnTo>
                <a:lnTo>
                  <a:pt x="16908" y="6978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p14:dur="200">
        <p:push dir="u"/>
      </p:transition>
    </mc:Choice>
    <mc:Fallback>
      <p:transition>
        <p:push dir="u"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TW" sz="4400" spc="-1" strike="noStrike">
                <a:solidFill>
                  <a:srgbClr val="000000"/>
                </a:solidFill>
                <a:latin typeface="文鼎PL中楷Uni"/>
                <a:ea typeface="文鼎PL中楷Uni"/>
              </a:rPr>
              <a:t>二、簡單比較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73" name=""/>
          <p:cNvGraphicFramePr/>
          <p:nvPr/>
        </p:nvGraphicFramePr>
        <p:xfrm>
          <a:off x="457920" y="1500840"/>
          <a:ext cx="9141840" cy="1468440"/>
        </p:xfrm>
        <a:graphic>
          <a:graphicData uri="http://schemas.openxmlformats.org/drawingml/2006/table">
            <a:tbl>
              <a:tblPr/>
              <a:tblGrid>
                <a:gridCol w="1331640"/>
                <a:gridCol w="3255840"/>
                <a:gridCol w="4554720"/>
              </a:tblGrid>
              <a:tr h="553680">
                <a:tc>
                  <a:txBody>
                    <a:bodyPr lIns="36000" rIns="36000" anchor="ctr">
                      <a:noAutofit/>
                    </a:bodyPr>
                    <a:p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zh-TW" sz="3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自主學習典範</a:t>
                      </a:r>
                      <a:endParaRPr b="0" lang="en-US" sz="3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zh-TW" sz="3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公校學習典範</a:t>
                      </a:r>
                      <a:endParaRPr b="0" lang="en-US" sz="3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2612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學習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主動性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讓學生自己有能力</a:t>
                      </a:r>
                      <a:br>
                        <a:rPr sz="2200"/>
                      </a:b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調動資源來解決問題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格式化學生，由老師布署一切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zh-TW" sz="2200" spc="-1" strike="noStrike">
                          <a:solidFill>
                            <a:srgbClr val="000000"/>
                          </a:solidFill>
                          <a:latin typeface="文鼎PL中楷Uni"/>
                        </a:rPr>
                        <a:t>讓學生認真「聽課」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文鼎PL中楷Uni"/>
                        <a:ea typeface="文鼎PL中楷Uni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4" name="" descr=""/>
          <p:cNvPicPr/>
          <p:nvPr/>
        </p:nvPicPr>
        <p:blipFill>
          <a:blip r:embed="rId1"/>
          <a:stretch/>
        </p:blipFill>
        <p:spPr>
          <a:xfrm>
            <a:off x="296640" y="3429720"/>
            <a:ext cx="1323000" cy="1609920"/>
          </a:xfrm>
          <a:prstGeom prst="rect">
            <a:avLst/>
          </a:prstGeom>
          <a:ln w="0">
            <a:noFill/>
          </a:ln>
        </p:spPr>
      </p:pic>
      <p:pic>
        <p:nvPicPr>
          <p:cNvPr id="175" name="" descr=""/>
          <p:cNvPicPr/>
          <p:nvPr/>
        </p:nvPicPr>
        <p:blipFill>
          <a:blip r:embed="rId2"/>
          <a:stretch/>
        </p:blipFill>
        <p:spPr>
          <a:xfrm>
            <a:off x="1800000" y="3600000"/>
            <a:ext cx="1259640" cy="1259640"/>
          </a:xfrm>
          <a:prstGeom prst="rect">
            <a:avLst/>
          </a:prstGeom>
          <a:ln w="0">
            <a:noFill/>
          </a:ln>
        </p:spPr>
      </p:pic>
      <p:pic>
        <p:nvPicPr>
          <p:cNvPr id="176" name="" descr=""/>
          <p:cNvPicPr/>
          <p:nvPr/>
        </p:nvPicPr>
        <p:blipFill>
          <a:blip r:embed="rId3"/>
          <a:stretch/>
        </p:blipFill>
        <p:spPr>
          <a:xfrm>
            <a:off x="3240000" y="3357360"/>
            <a:ext cx="1763640" cy="1862280"/>
          </a:xfrm>
          <a:prstGeom prst="rect">
            <a:avLst/>
          </a:prstGeom>
          <a:ln w="0">
            <a:noFill/>
          </a:ln>
        </p:spPr>
      </p:pic>
      <p:pic>
        <p:nvPicPr>
          <p:cNvPr id="177" name="" descr=""/>
          <p:cNvPicPr/>
          <p:nvPr/>
        </p:nvPicPr>
        <p:blipFill>
          <a:blip r:embed="rId4"/>
          <a:stretch/>
        </p:blipFill>
        <p:spPr>
          <a:xfrm>
            <a:off x="6905880" y="3125880"/>
            <a:ext cx="2453760" cy="2453760"/>
          </a:xfrm>
          <a:prstGeom prst="rect">
            <a:avLst/>
          </a:prstGeom>
          <a:ln w="0">
            <a:noFill/>
          </a:ln>
        </p:spPr>
      </p:pic>
      <p:sp>
        <p:nvSpPr>
          <p:cNvPr id="178" name=""/>
          <p:cNvSpPr/>
          <p:nvPr/>
        </p:nvSpPr>
        <p:spPr>
          <a:xfrm>
            <a:off x="5400000" y="2880360"/>
            <a:ext cx="1619280" cy="899280"/>
          </a:xfrm>
          <a:prstGeom prst="wedgeEllipseCallout">
            <a:avLst>
              <a:gd name="adj1" fmla="val 61311"/>
              <a:gd name="adj2" fmla="val 55120"/>
            </a:avLst>
          </a:prstGeom>
          <a:solidFill>
            <a:srgbClr val="ffaa9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Shut up!!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p14:dur="200">
        <p:push dir="u"/>
      </p:transition>
    </mc:Choice>
    <mc:Fallback>
      <p:transition>
        <p:push dir="u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Application>LibreOffice/7.5.3.2$Windows_X86_64 LibreOffice_project/9f56dff12ba03b9acd7730a5a481eea045e468f3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2023-07-28T00:35:54Z</dcterms:created>
  <dc:creator/>
  <dc:description/>
  <dc:language>zh-TW</dc:language>
  <cp:lastModifiedBy/>
  <dcterms:modified xsi:type="dcterms:W3CDTF">2023-07-28T19:33:28Z</dcterms:modified>
  <cp:revision>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