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Noto Sans T Chinese" charset="1" panose="020B0500000000000000"/>
      <p:regular r:id="rId10"/>
    </p:embeddedFont>
    <p:embeddedFont>
      <p:font typeface="Noto Sans T Chinese Bold" charset="1" panose="020B080000000000000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presProps.xml" Type="http://schemas.openxmlformats.org/officeDocument/2006/relationships/presProps"/><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https://law.moj.gov.tw/LawClass/LawAll.aspx?pcode=H0080084" TargetMode="External" Type="http://schemas.openxmlformats.org/officeDocument/2006/relationships/hyperlink"/><Relationship Id="rId3" Target="https://law.moj.gov.tw/LawClass/LawAll.aspx?pcode=H0080084"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https://law.moj.gov.tw/LawClass/LawAll.aspx?pcode=H0080084" TargetMode="External" Type="http://schemas.openxmlformats.org/officeDocument/2006/relationships/hyperlink"/></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https://law.moj.gov.tw/LawClass/LawAll.aspx?pcode=H0080084"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131593" y="236776"/>
            <a:ext cx="10642196" cy="9458252"/>
          </a:xfrm>
          <a:custGeom>
            <a:avLst/>
            <a:gdLst/>
            <a:ahLst/>
            <a:cxnLst/>
            <a:rect r="r" b="b" t="t" l="l"/>
            <a:pathLst>
              <a:path h="9458252" w="10642196">
                <a:moveTo>
                  <a:pt x="0" y="0"/>
                </a:moveTo>
                <a:lnTo>
                  <a:pt x="10642196" y="0"/>
                </a:lnTo>
                <a:lnTo>
                  <a:pt x="10642196" y="9458252"/>
                </a:lnTo>
                <a:lnTo>
                  <a:pt x="0" y="9458252"/>
                </a:lnTo>
                <a:lnTo>
                  <a:pt x="0" y="0"/>
                </a:lnTo>
                <a:close/>
              </a:path>
            </a:pathLst>
          </a:custGeom>
          <a:blipFill>
            <a:blip r:embed="rId2">
              <a:alphaModFix amt="82000"/>
            </a:blip>
            <a:stretch>
              <a:fillRect l="0" t="0" r="0" b="0"/>
            </a:stretch>
          </a:blipFill>
        </p:spPr>
      </p:sp>
      <p:sp>
        <p:nvSpPr>
          <p:cNvPr name="Freeform 3" id="3"/>
          <p:cNvSpPr/>
          <p:nvPr/>
        </p:nvSpPr>
        <p:spPr>
          <a:xfrm flipH="false" flipV="false" rot="0">
            <a:off x="10654949" y="-2349804"/>
            <a:ext cx="9855808" cy="8229600"/>
          </a:xfrm>
          <a:custGeom>
            <a:avLst/>
            <a:gdLst/>
            <a:ahLst/>
            <a:cxnLst/>
            <a:rect r="r" b="b" t="t" l="l"/>
            <a:pathLst>
              <a:path h="8229600" w="9855808">
                <a:moveTo>
                  <a:pt x="0" y="0"/>
                </a:moveTo>
                <a:lnTo>
                  <a:pt x="9855808" y="0"/>
                </a:lnTo>
                <a:lnTo>
                  <a:pt x="9855808" y="8229600"/>
                </a:lnTo>
                <a:lnTo>
                  <a:pt x="0" y="8229600"/>
                </a:lnTo>
                <a:lnTo>
                  <a:pt x="0" y="0"/>
                </a:lnTo>
                <a:close/>
              </a:path>
            </a:pathLst>
          </a:custGeom>
          <a:blipFill>
            <a:blip r:embed="rId3">
              <a:alphaModFix amt="65999"/>
            </a:blip>
            <a:stretch>
              <a:fillRect l="0" t="0" r="0" b="0"/>
            </a:stretch>
          </a:blipFill>
        </p:spPr>
      </p:sp>
      <p:sp>
        <p:nvSpPr>
          <p:cNvPr name="Freeform 4" id="4"/>
          <p:cNvSpPr/>
          <p:nvPr/>
        </p:nvSpPr>
        <p:spPr>
          <a:xfrm flipH="false" flipV="false" rot="-10800000">
            <a:off x="-1757175" y="4795044"/>
            <a:ext cx="9855808" cy="8229600"/>
          </a:xfrm>
          <a:custGeom>
            <a:avLst/>
            <a:gdLst/>
            <a:ahLst/>
            <a:cxnLst/>
            <a:rect r="r" b="b" t="t" l="l"/>
            <a:pathLst>
              <a:path h="8229600" w="9855808">
                <a:moveTo>
                  <a:pt x="0" y="0"/>
                </a:moveTo>
                <a:lnTo>
                  <a:pt x="9855808" y="0"/>
                </a:lnTo>
                <a:lnTo>
                  <a:pt x="9855808" y="8229600"/>
                </a:lnTo>
                <a:lnTo>
                  <a:pt x="0" y="8229600"/>
                </a:lnTo>
                <a:lnTo>
                  <a:pt x="0" y="0"/>
                </a:lnTo>
                <a:close/>
              </a:path>
            </a:pathLst>
          </a:custGeom>
          <a:blipFill>
            <a:blip r:embed="rId3">
              <a:alphaModFix amt="65999"/>
            </a:blip>
            <a:stretch>
              <a:fillRect l="0" t="0" r="0" b="0"/>
            </a:stretch>
          </a:blipFill>
        </p:spPr>
      </p:sp>
      <p:sp>
        <p:nvSpPr>
          <p:cNvPr name="TextBox 5" id="5"/>
          <p:cNvSpPr txBox="true"/>
          <p:nvPr/>
        </p:nvSpPr>
        <p:spPr>
          <a:xfrm rot="0">
            <a:off x="4051111" y="3960876"/>
            <a:ext cx="10185779" cy="2308098"/>
          </a:xfrm>
          <a:prstGeom prst="rect">
            <a:avLst/>
          </a:prstGeom>
        </p:spPr>
        <p:txBody>
          <a:bodyPr anchor="t" rtlCol="false" tIns="0" lIns="0" bIns="0" rIns="0">
            <a:spAutoFit/>
          </a:bodyPr>
          <a:lstStyle/>
          <a:p>
            <a:pPr algn="ctr">
              <a:lnSpc>
                <a:spcPts val="9216"/>
              </a:lnSpc>
            </a:pPr>
            <a:r>
              <a:rPr lang="en-US" sz="7200">
                <a:solidFill>
                  <a:srgbClr val="000000"/>
                </a:solidFill>
                <a:ea typeface="Noto Sans T Chinese Bold"/>
              </a:rPr>
              <a:t>實驗教育特殊需求學生</a:t>
            </a:r>
          </a:p>
          <a:p>
            <a:pPr algn="ctr">
              <a:lnSpc>
                <a:spcPts val="9216"/>
              </a:lnSpc>
            </a:pPr>
            <a:r>
              <a:rPr lang="en-US" sz="7200">
                <a:solidFill>
                  <a:srgbClr val="000000"/>
                </a:solidFill>
                <a:ea typeface="Noto Sans T Chinese Bold"/>
              </a:rPr>
              <a:t>現有法規支援方式</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0">
            <a:off x="1630445" y="1522825"/>
            <a:ext cx="15027110" cy="7735475"/>
          </a:xfrm>
          <a:custGeom>
            <a:avLst/>
            <a:gdLst/>
            <a:ahLst/>
            <a:cxnLst/>
            <a:rect r="r" b="b" t="t" l="l"/>
            <a:pathLst>
              <a:path h="7735475" w="15027110">
                <a:moveTo>
                  <a:pt x="0" y="0"/>
                </a:moveTo>
                <a:lnTo>
                  <a:pt x="15027110" y="0"/>
                </a:lnTo>
                <a:lnTo>
                  <a:pt x="15027110" y="7735475"/>
                </a:lnTo>
                <a:lnTo>
                  <a:pt x="0" y="7735475"/>
                </a:lnTo>
                <a:lnTo>
                  <a:pt x="0" y="0"/>
                </a:lnTo>
                <a:close/>
              </a:path>
            </a:pathLst>
          </a:custGeom>
          <a:blipFill>
            <a:blip r:embed="rId2"/>
            <a:stretch>
              <a:fillRect l="0" t="0" r="0" b="0"/>
            </a:stretch>
          </a:blipFill>
        </p:spPr>
      </p:sp>
      <p:sp>
        <p:nvSpPr>
          <p:cNvPr name="TextBox 3" id="3"/>
          <p:cNvSpPr txBox="true"/>
          <p:nvPr/>
        </p:nvSpPr>
        <p:spPr>
          <a:xfrm rot="0">
            <a:off x="678760" y="333541"/>
            <a:ext cx="10108701" cy="821055"/>
          </a:xfrm>
          <a:prstGeom prst="rect">
            <a:avLst/>
          </a:prstGeom>
        </p:spPr>
        <p:txBody>
          <a:bodyPr anchor="t" rtlCol="false" tIns="0" lIns="0" bIns="0" rIns="0">
            <a:spAutoFit/>
          </a:bodyPr>
          <a:lstStyle/>
          <a:p>
            <a:pPr>
              <a:lnSpc>
                <a:spcPts val="6719"/>
              </a:lnSpc>
              <a:spcBef>
                <a:spcPct val="0"/>
              </a:spcBef>
            </a:pPr>
            <a:r>
              <a:rPr lang="en-US" sz="4800">
                <a:solidFill>
                  <a:srgbClr val="000000"/>
                </a:solidFill>
                <a:ea typeface="Noto Sans T Chinese Bold"/>
              </a:rPr>
              <a:t>實務困境1：鑑定執行困難</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0">
            <a:off x="4023340" y="388081"/>
            <a:ext cx="10241320" cy="9510838"/>
          </a:xfrm>
          <a:custGeom>
            <a:avLst/>
            <a:gdLst/>
            <a:ahLst/>
            <a:cxnLst/>
            <a:rect r="r" b="b" t="t" l="l"/>
            <a:pathLst>
              <a:path h="9510838" w="10241320">
                <a:moveTo>
                  <a:pt x="0" y="0"/>
                </a:moveTo>
                <a:lnTo>
                  <a:pt x="10241320" y="0"/>
                </a:lnTo>
                <a:lnTo>
                  <a:pt x="10241320" y="9510838"/>
                </a:lnTo>
                <a:lnTo>
                  <a:pt x="0" y="9510838"/>
                </a:lnTo>
                <a:lnTo>
                  <a:pt x="0" y="0"/>
                </a:lnTo>
                <a:close/>
              </a:path>
            </a:pathLst>
          </a:custGeom>
          <a:blipFill>
            <a:blip r:embed="rId2"/>
            <a:stretch>
              <a:fillRect l="0" t="-12424" r="-554" b="-3314"/>
            </a:stretch>
          </a:blipFill>
        </p:spPr>
      </p:sp>
      <p:grpSp>
        <p:nvGrpSpPr>
          <p:cNvPr name="Group 3" id="3"/>
          <p:cNvGrpSpPr/>
          <p:nvPr/>
        </p:nvGrpSpPr>
        <p:grpSpPr>
          <a:xfrm rot="0">
            <a:off x="12039029" y="4864463"/>
            <a:ext cx="2175888" cy="1316243"/>
            <a:chOff x="0" y="0"/>
            <a:chExt cx="573073" cy="346665"/>
          </a:xfrm>
        </p:grpSpPr>
        <p:sp>
          <p:nvSpPr>
            <p:cNvPr name="Freeform 4" id="4"/>
            <p:cNvSpPr/>
            <p:nvPr/>
          </p:nvSpPr>
          <p:spPr>
            <a:xfrm flipH="false" flipV="false" rot="0">
              <a:off x="0" y="0"/>
              <a:ext cx="573073" cy="346665"/>
            </a:xfrm>
            <a:custGeom>
              <a:avLst/>
              <a:gdLst/>
              <a:ahLst/>
              <a:cxnLst/>
              <a:rect r="r" b="b" t="t" l="l"/>
              <a:pathLst>
                <a:path h="346665" w="573073">
                  <a:moveTo>
                    <a:pt x="173332" y="0"/>
                  </a:moveTo>
                  <a:lnTo>
                    <a:pt x="399741" y="0"/>
                  </a:lnTo>
                  <a:cubicBezTo>
                    <a:pt x="445712" y="0"/>
                    <a:pt x="489799" y="18262"/>
                    <a:pt x="522305" y="50768"/>
                  </a:cubicBezTo>
                  <a:cubicBezTo>
                    <a:pt x="554811" y="83274"/>
                    <a:pt x="573073" y="127362"/>
                    <a:pt x="573073" y="173332"/>
                  </a:cubicBezTo>
                  <a:lnTo>
                    <a:pt x="573073" y="173332"/>
                  </a:lnTo>
                  <a:cubicBezTo>
                    <a:pt x="573073" y="269061"/>
                    <a:pt x="495470" y="346665"/>
                    <a:pt x="399741" y="346665"/>
                  </a:cubicBezTo>
                  <a:lnTo>
                    <a:pt x="173332" y="346665"/>
                  </a:lnTo>
                  <a:cubicBezTo>
                    <a:pt x="127362" y="346665"/>
                    <a:pt x="83274" y="328403"/>
                    <a:pt x="50768" y="295897"/>
                  </a:cubicBezTo>
                  <a:cubicBezTo>
                    <a:pt x="18262" y="263391"/>
                    <a:pt x="0" y="219303"/>
                    <a:pt x="0" y="173332"/>
                  </a:cubicBezTo>
                  <a:lnTo>
                    <a:pt x="0" y="173332"/>
                  </a:lnTo>
                  <a:cubicBezTo>
                    <a:pt x="0" y="127362"/>
                    <a:pt x="18262" y="83274"/>
                    <a:pt x="50768" y="50768"/>
                  </a:cubicBezTo>
                  <a:cubicBezTo>
                    <a:pt x="83274" y="18262"/>
                    <a:pt x="127362" y="0"/>
                    <a:pt x="173332" y="0"/>
                  </a:cubicBezTo>
                  <a:close/>
                </a:path>
              </a:pathLst>
            </a:custGeom>
            <a:solidFill>
              <a:srgbClr val="000000">
                <a:alpha val="0"/>
              </a:srgbClr>
            </a:solidFill>
            <a:ln w="95250">
              <a:solidFill>
                <a:srgbClr val="FF3131"/>
              </a:solidFill>
            </a:ln>
          </p:spPr>
        </p:sp>
        <p:sp>
          <p:nvSpPr>
            <p:cNvPr name="TextBox 5" id="5"/>
            <p:cNvSpPr txBox="true"/>
            <p:nvPr/>
          </p:nvSpPr>
          <p:spPr>
            <a:xfrm>
              <a:off x="0" y="-28575"/>
              <a:ext cx="812800" cy="841375"/>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2088773" y="8368015"/>
            <a:ext cx="2175888" cy="1316243"/>
            <a:chOff x="0" y="0"/>
            <a:chExt cx="573073" cy="346665"/>
          </a:xfrm>
        </p:grpSpPr>
        <p:sp>
          <p:nvSpPr>
            <p:cNvPr name="Freeform 7" id="7"/>
            <p:cNvSpPr/>
            <p:nvPr/>
          </p:nvSpPr>
          <p:spPr>
            <a:xfrm flipH="false" flipV="false" rot="0">
              <a:off x="0" y="0"/>
              <a:ext cx="573073" cy="346665"/>
            </a:xfrm>
            <a:custGeom>
              <a:avLst/>
              <a:gdLst/>
              <a:ahLst/>
              <a:cxnLst/>
              <a:rect r="r" b="b" t="t" l="l"/>
              <a:pathLst>
                <a:path h="346665" w="573073">
                  <a:moveTo>
                    <a:pt x="173332" y="0"/>
                  </a:moveTo>
                  <a:lnTo>
                    <a:pt x="399741" y="0"/>
                  </a:lnTo>
                  <a:cubicBezTo>
                    <a:pt x="445712" y="0"/>
                    <a:pt x="489799" y="18262"/>
                    <a:pt x="522305" y="50768"/>
                  </a:cubicBezTo>
                  <a:cubicBezTo>
                    <a:pt x="554811" y="83274"/>
                    <a:pt x="573073" y="127362"/>
                    <a:pt x="573073" y="173332"/>
                  </a:cubicBezTo>
                  <a:lnTo>
                    <a:pt x="573073" y="173332"/>
                  </a:lnTo>
                  <a:cubicBezTo>
                    <a:pt x="573073" y="269061"/>
                    <a:pt x="495470" y="346665"/>
                    <a:pt x="399741" y="346665"/>
                  </a:cubicBezTo>
                  <a:lnTo>
                    <a:pt x="173332" y="346665"/>
                  </a:lnTo>
                  <a:cubicBezTo>
                    <a:pt x="127362" y="346665"/>
                    <a:pt x="83274" y="328403"/>
                    <a:pt x="50768" y="295897"/>
                  </a:cubicBezTo>
                  <a:cubicBezTo>
                    <a:pt x="18262" y="263391"/>
                    <a:pt x="0" y="219303"/>
                    <a:pt x="0" y="173332"/>
                  </a:cubicBezTo>
                  <a:lnTo>
                    <a:pt x="0" y="173332"/>
                  </a:lnTo>
                  <a:cubicBezTo>
                    <a:pt x="0" y="127362"/>
                    <a:pt x="18262" y="83274"/>
                    <a:pt x="50768" y="50768"/>
                  </a:cubicBezTo>
                  <a:cubicBezTo>
                    <a:pt x="83274" y="18262"/>
                    <a:pt x="127362" y="0"/>
                    <a:pt x="173332" y="0"/>
                  </a:cubicBezTo>
                  <a:close/>
                </a:path>
              </a:pathLst>
            </a:custGeom>
            <a:solidFill>
              <a:srgbClr val="000000">
                <a:alpha val="0"/>
              </a:srgbClr>
            </a:solidFill>
            <a:ln w="95250">
              <a:solidFill>
                <a:srgbClr val="FF3131"/>
              </a:solidFill>
            </a:ln>
          </p:spPr>
        </p:sp>
        <p:sp>
          <p:nvSpPr>
            <p:cNvPr name="TextBox 8" id="8"/>
            <p:cNvSpPr txBox="true"/>
            <p:nvPr/>
          </p:nvSpPr>
          <p:spPr>
            <a:xfrm>
              <a:off x="0" y="-28575"/>
              <a:ext cx="812800" cy="84137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15091917" y="6430726"/>
            <a:ext cx="2667000" cy="1455420"/>
          </a:xfrm>
          <a:prstGeom prst="rect">
            <a:avLst/>
          </a:prstGeom>
        </p:spPr>
        <p:txBody>
          <a:bodyPr anchor="t" rtlCol="false" tIns="0" lIns="0" bIns="0" rIns="0">
            <a:spAutoFit/>
          </a:bodyPr>
          <a:lstStyle/>
          <a:p>
            <a:pPr algn="ctr">
              <a:lnSpc>
                <a:spcPts val="5880"/>
              </a:lnSpc>
            </a:pPr>
            <a:r>
              <a:rPr lang="en-US" sz="4200">
                <a:solidFill>
                  <a:srgbClr val="000000"/>
                </a:solidFill>
                <a:ea typeface="Noto Sans T Chinese Bold"/>
              </a:rPr>
              <a:t>規定和實情</a:t>
            </a:r>
          </a:p>
          <a:p>
            <a:pPr algn="ctr">
              <a:lnSpc>
                <a:spcPts val="5880"/>
              </a:lnSpc>
            </a:pPr>
            <a:r>
              <a:rPr lang="en-US" sz="4200">
                <a:solidFill>
                  <a:srgbClr val="000000"/>
                </a:solidFill>
                <a:ea typeface="Noto Sans T Chinese Bold"/>
              </a:rPr>
              <a:t>有落差？</a:t>
            </a:r>
          </a:p>
        </p:txBody>
      </p:sp>
      <p:grpSp>
        <p:nvGrpSpPr>
          <p:cNvPr name="Group 10" id="10"/>
          <p:cNvGrpSpPr/>
          <p:nvPr/>
        </p:nvGrpSpPr>
        <p:grpSpPr>
          <a:xfrm rot="0">
            <a:off x="5990167" y="1945961"/>
            <a:ext cx="3724130" cy="4412069"/>
            <a:chOff x="0" y="0"/>
            <a:chExt cx="980841" cy="1162027"/>
          </a:xfrm>
        </p:grpSpPr>
        <p:sp>
          <p:nvSpPr>
            <p:cNvPr name="Freeform 11" id="11"/>
            <p:cNvSpPr/>
            <p:nvPr/>
          </p:nvSpPr>
          <p:spPr>
            <a:xfrm flipH="false" flipV="false" rot="0">
              <a:off x="0" y="0"/>
              <a:ext cx="980841" cy="1162026"/>
            </a:xfrm>
            <a:custGeom>
              <a:avLst/>
              <a:gdLst/>
              <a:ahLst/>
              <a:cxnLst/>
              <a:rect r="r" b="b" t="t" l="l"/>
              <a:pathLst>
                <a:path h="1162026" w="980841">
                  <a:moveTo>
                    <a:pt x="106022" y="0"/>
                  </a:moveTo>
                  <a:lnTo>
                    <a:pt x="874819" y="0"/>
                  </a:lnTo>
                  <a:cubicBezTo>
                    <a:pt x="933373" y="0"/>
                    <a:pt x="980841" y="47467"/>
                    <a:pt x="980841" y="106022"/>
                  </a:cubicBezTo>
                  <a:lnTo>
                    <a:pt x="980841" y="1056005"/>
                  </a:lnTo>
                  <a:cubicBezTo>
                    <a:pt x="980841" y="1114559"/>
                    <a:pt x="933373" y="1162026"/>
                    <a:pt x="874819" y="1162026"/>
                  </a:cubicBezTo>
                  <a:lnTo>
                    <a:pt x="106022" y="1162026"/>
                  </a:lnTo>
                  <a:cubicBezTo>
                    <a:pt x="47467" y="1162026"/>
                    <a:pt x="0" y="1114559"/>
                    <a:pt x="0" y="1056005"/>
                  </a:cubicBezTo>
                  <a:lnTo>
                    <a:pt x="0" y="106022"/>
                  </a:lnTo>
                  <a:cubicBezTo>
                    <a:pt x="0" y="47467"/>
                    <a:pt x="47467" y="0"/>
                    <a:pt x="106022" y="0"/>
                  </a:cubicBezTo>
                  <a:close/>
                </a:path>
              </a:pathLst>
            </a:custGeom>
            <a:solidFill>
              <a:srgbClr val="000000">
                <a:alpha val="0"/>
              </a:srgbClr>
            </a:solidFill>
            <a:ln w="95250">
              <a:solidFill>
                <a:srgbClr val="FF3131"/>
              </a:solidFill>
            </a:ln>
          </p:spPr>
        </p:sp>
        <p:sp>
          <p:nvSpPr>
            <p:cNvPr name="TextBox 12" id="12"/>
            <p:cNvSpPr txBox="true"/>
            <p:nvPr/>
          </p:nvSpPr>
          <p:spPr>
            <a:xfrm>
              <a:off x="0" y="-28575"/>
              <a:ext cx="812800" cy="841375"/>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5990167" y="8166443"/>
            <a:ext cx="3876530" cy="1732476"/>
            <a:chOff x="0" y="0"/>
            <a:chExt cx="1020979" cy="456290"/>
          </a:xfrm>
        </p:grpSpPr>
        <p:sp>
          <p:nvSpPr>
            <p:cNvPr name="Freeform 14" id="14"/>
            <p:cNvSpPr/>
            <p:nvPr/>
          </p:nvSpPr>
          <p:spPr>
            <a:xfrm flipH="false" flipV="false" rot="0">
              <a:off x="0" y="0"/>
              <a:ext cx="1020979" cy="456290"/>
            </a:xfrm>
            <a:custGeom>
              <a:avLst/>
              <a:gdLst/>
              <a:ahLst/>
              <a:cxnLst/>
              <a:rect r="r" b="b" t="t" l="l"/>
              <a:pathLst>
                <a:path h="456290" w="1020979">
                  <a:moveTo>
                    <a:pt x="101853" y="0"/>
                  </a:moveTo>
                  <a:lnTo>
                    <a:pt x="919125" y="0"/>
                  </a:lnTo>
                  <a:cubicBezTo>
                    <a:pt x="946139" y="0"/>
                    <a:pt x="972046" y="10731"/>
                    <a:pt x="991147" y="29832"/>
                  </a:cubicBezTo>
                  <a:cubicBezTo>
                    <a:pt x="1010248" y="48933"/>
                    <a:pt x="1020979" y="74840"/>
                    <a:pt x="1020979" y="101853"/>
                  </a:cubicBezTo>
                  <a:lnTo>
                    <a:pt x="1020979" y="354436"/>
                  </a:lnTo>
                  <a:cubicBezTo>
                    <a:pt x="1020979" y="381450"/>
                    <a:pt x="1010248" y="407356"/>
                    <a:pt x="991147" y="426458"/>
                  </a:cubicBezTo>
                  <a:cubicBezTo>
                    <a:pt x="972046" y="445559"/>
                    <a:pt x="946139" y="456290"/>
                    <a:pt x="919125" y="456290"/>
                  </a:cubicBezTo>
                  <a:lnTo>
                    <a:pt x="101853" y="456290"/>
                  </a:lnTo>
                  <a:cubicBezTo>
                    <a:pt x="74840" y="456290"/>
                    <a:pt x="48933" y="445559"/>
                    <a:pt x="29832" y="426458"/>
                  </a:cubicBezTo>
                  <a:cubicBezTo>
                    <a:pt x="10731" y="407356"/>
                    <a:pt x="0" y="381450"/>
                    <a:pt x="0" y="354436"/>
                  </a:cubicBezTo>
                  <a:lnTo>
                    <a:pt x="0" y="101853"/>
                  </a:lnTo>
                  <a:cubicBezTo>
                    <a:pt x="0" y="74840"/>
                    <a:pt x="10731" y="48933"/>
                    <a:pt x="29832" y="29832"/>
                  </a:cubicBezTo>
                  <a:cubicBezTo>
                    <a:pt x="48933" y="10731"/>
                    <a:pt x="74840" y="0"/>
                    <a:pt x="101853" y="0"/>
                  </a:cubicBezTo>
                  <a:close/>
                </a:path>
              </a:pathLst>
            </a:custGeom>
            <a:solidFill>
              <a:srgbClr val="000000">
                <a:alpha val="0"/>
              </a:srgbClr>
            </a:solidFill>
            <a:ln w="95250">
              <a:solidFill>
                <a:srgbClr val="FF3131"/>
              </a:solidFill>
            </a:ln>
          </p:spPr>
        </p:sp>
        <p:sp>
          <p:nvSpPr>
            <p:cNvPr name="TextBox 15" id="15"/>
            <p:cNvSpPr txBox="true"/>
            <p:nvPr/>
          </p:nvSpPr>
          <p:spPr>
            <a:xfrm>
              <a:off x="0" y="-28575"/>
              <a:ext cx="812800" cy="841375"/>
            </a:xfrm>
            <a:prstGeom prst="rect">
              <a:avLst/>
            </a:prstGeom>
          </p:spPr>
          <p:txBody>
            <a:bodyPr anchor="ctr" rtlCol="false" tIns="50800" lIns="50800" bIns="50800" rIns="50800"/>
            <a:lstStyle/>
            <a:p>
              <a:pPr algn="ctr">
                <a:lnSpc>
                  <a:spcPts val="2659"/>
                </a:lnSpc>
              </a:pPr>
            </a:p>
          </p:txBody>
        </p:sp>
      </p:grpSp>
      <p:sp>
        <p:nvSpPr>
          <p:cNvPr name="AutoShape 16" id="16"/>
          <p:cNvSpPr/>
          <p:nvPr/>
        </p:nvSpPr>
        <p:spPr>
          <a:xfrm>
            <a:off x="14214916" y="5522584"/>
            <a:ext cx="1195613" cy="835446"/>
          </a:xfrm>
          <a:prstGeom prst="line">
            <a:avLst/>
          </a:prstGeom>
          <a:ln cap="flat" w="123825">
            <a:solidFill>
              <a:srgbClr val="000000"/>
            </a:solidFill>
            <a:prstDash val="solid"/>
            <a:headEnd type="none" len="sm" w="sm"/>
            <a:tailEnd type="arrow" len="sm" w="med"/>
          </a:ln>
        </p:spPr>
      </p:sp>
      <p:sp>
        <p:nvSpPr>
          <p:cNvPr name="AutoShape 17" id="17"/>
          <p:cNvSpPr/>
          <p:nvPr/>
        </p:nvSpPr>
        <p:spPr>
          <a:xfrm flipV="true">
            <a:off x="14264660" y="7931560"/>
            <a:ext cx="1181331" cy="1094576"/>
          </a:xfrm>
          <a:prstGeom prst="line">
            <a:avLst/>
          </a:prstGeom>
          <a:ln cap="flat" w="123825">
            <a:solidFill>
              <a:srgbClr val="000000"/>
            </a:solidFill>
            <a:prstDash val="solid"/>
            <a:headEnd type="none" len="sm" w="sm"/>
            <a:tailEnd type="arrow" len="sm" w="med"/>
          </a:ln>
        </p:spPr>
      </p:sp>
      <p:sp>
        <p:nvSpPr>
          <p:cNvPr name="AutoShape 18" id="18"/>
          <p:cNvSpPr/>
          <p:nvPr/>
        </p:nvSpPr>
        <p:spPr>
          <a:xfrm flipH="true">
            <a:off x="4388105" y="4151996"/>
            <a:ext cx="1602062" cy="770821"/>
          </a:xfrm>
          <a:prstGeom prst="line">
            <a:avLst/>
          </a:prstGeom>
          <a:ln cap="flat" w="123825">
            <a:solidFill>
              <a:srgbClr val="000000"/>
            </a:solidFill>
            <a:prstDash val="solid"/>
            <a:headEnd type="none" len="sm" w="sm"/>
            <a:tailEnd type="arrow" len="sm" w="med"/>
          </a:ln>
        </p:spPr>
      </p:sp>
      <p:sp>
        <p:nvSpPr>
          <p:cNvPr name="AutoShape 19" id="19"/>
          <p:cNvSpPr/>
          <p:nvPr/>
        </p:nvSpPr>
        <p:spPr>
          <a:xfrm flipH="true" flipV="true">
            <a:off x="4417982" y="8166443"/>
            <a:ext cx="1572184" cy="866238"/>
          </a:xfrm>
          <a:prstGeom prst="line">
            <a:avLst/>
          </a:prstGeom>
          <a:ln cap="flat" w="123825">
            <a:solidFill>
              <a:srgbClr val="000000"/>
            </a:solidFill>
            <a:prstDash val="solid"/>
            <a:headEnd type="none" len="sm" w="sm"/>
            <a:tailEnd type="arrow" len="sm" w="med"/>
          </a:ln>
        </p:spPr>
      </p:sp>
      <p:sp>
        <p:nvSpPr>
          <p:cNvPr name="TextBox 20" id="20"/>
          <p:cNvSpPr txBox="true"/>
          <p:nvPr/>
        </p:nvSpPr>
        <p:spPr>
          <a:xfrm rot="0">
            <a:off x="0" y="4804103"/>
            <a:ext cx="4023340" cy="1889760"/>
          </a:xfrm>
          <a:prstGeom prst="rect">
            <a:avLst/>
          </a:prstGeom>
        </p:spPr>
        <p:txBody>
          <a:bodyPr anchor="t" rtlCol="false" tIns="0" lIns="0" bIns="0" rIns="0">
            <a:spAutoFit/>
          </a:bodyPr>
          <a:lstStyle/>
          <a:p>
            <a:pPr algn="ctr">
              <a:lnSpc>
                <a:spcPts val="5040"/>
              </a:lnSpc>
            </a:pPr>
            <a:r>
              <a:rPr lang="en-US" sz="3600">
                <a:solidFill>
                  <a:srgbClr val="000000"/>
                </a:solidFill>
                <a:ea typeface="Noto Sans T Chinese Bold"/>
              </a:rPr>
              <a:t>普遍缺乏特教知能教師的現場，該如何做到這些事情？</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0">
            <a:off x="2676601" y="3335040"/>
            <a:ext cx="12934798" cy="3616921"/>
          </a:xfrm>
          <a:custGeom>
            <a:avLst/>
            <a:gdLst/>
            <a:ahLst/>
            <a:cxnLst/>
            <a:rect r="r" b="b" t="t" l="l"/>
            <a:pathLst>
              <a:path h="3616921" w="12934798">
                <a:moveTo>
                  <a:pt x="0" y="0"/>
                </a:moveTo>
                <a:lnTo>
                  <a:pt x="12934798" y="0"/>
                </a:lnTo>
                <a:lnTo>
                  <a:pt x="12934798" y="3616920"/>
                </a:lnTo>
                <a:lnTo>
                  <a:pt x="0" y="3616920"/>
                </a:lnTo>
                <a:lnTo>
                  <a:pt x="0" y="0"/>
                </a:lnTo>
                <a:close/>
              </a:path>
            </a:pathLst>
          </a:custGeom>
          <a:blipFill>
            <a:blip r:embed="rId2"/>
            <a:stretch>
              <a:fillRect l="0" t="0" r="0" b="0"/>
            </a:stretch>
          </a:blipFill>
        </p:spPr>
      </p:sp>
      <p:sp>
        <p:nvSpPr>
          <p:cNvPr name="TextBox 3" id="3"/>
          <p:cNvSpPr txBox="true"/>
          <p:nvPr/>
        </p:nvSpPr>
        <p:spPr>
          <a:xfrm rot="0">
            <a:off x="573985" y="570547"/>
            <a:ext cx="12469245" cy="821055"/>
          </a:xfrm>
          <a:prstGeom prst="rect">
            <a:avLst/>
          </a:prstGeom>
        </p:spPr>
        <p:txBody>
          <a:bodyPr anchor="t" rtlCol="false" tIns="0" lIns="0" bIns="0" rIns="0">
            <a:spAutoFit/>
          </a:bodyPr>
          <a:lstStyle/>
          <a:p>
            <a:pPr>
              <a:lnSpc>
                <a:spcPts val="6719"/>
              </a:lnSpc>
              <a:spcBef>
                <a:spcPct val="0"/>
              </a:spcBef>
            </a:pPr>
            <a:r>
              <a:rPr lang="en-US" sz="4800">
                <a:solidFill>
                  <a:srgbClr val="000000"/>
                </a:solidFill>
                <a:ea typeface="Noto Sans T Chinese Bold"/>
              </a:rPr>
              <a:t>實務困境2：鑑定該由誰來做？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0">
            <a:off x="5414947" y="1505542"/>
            <a:ext cx="6811418" cy="8243978"/>
          </a:xfrm>
          <a:custGeom>
            <a:avLst/>
            <a:gdLst/>
            <a:ahLst/>
            <a:cxnLst/>
            <a:rect r="r" b="b" t="t" l="l"/>
            <a:pathLst>
              <a:path h="8243978" w="6811418">
                <a:moveTo>
                  <a:pt x="0" y="0"/>
                </a:moveTo>
                <a:lnTo>
                  <a:pt x="6811418" y="0"/>
                </a:lnTo>
                <a:lnTo>
                  <a:pt x="6811418" y="8243978"/>
                </a:lnTo>
                <a:lnTo>
                  <a:pt x="0" y="8243978"/>
                </a:lnTo>
                <a:lnTo>
                  <a:pt x="0" y="0"/>
                </a:lnTo>
                <a:close/>
              </a:path>
            </a:pathLst>
          </a:custGeom>
          <a:blipFill>
            <a:blip r:embed="rId2"/>
            <a:stretch>
              <a:fillRect l="0" t="0" r="0" b="0"/>
            </a:stretch>
          </a:blipFill>
        </p:spPr>
      </p:sp>
      <p:sp>
        <p:nvSpPr>
          <p:cNvPr name="TextBox 3" id="3"/>
          <p:cNvSpPr txBox="true"/>
          <p:nvPr/>
        </p:nvSpPr>
        <p:spPr>
          <a:xfrm rot="0">
            <a:off x="598833" y="207645"/>
            <a:ext cx="12469245" cy="821055"/>
          </a:xfrm>
          <a:prstGeom prst="rect">
            <a:avLst/>
          </a:prstGeom>
        </p:spPr>
        <p:txBody>
          <a:bodyPr anchor="t" rtlCol="false" tIns="0" lIns="0" bIns="0" rIns="0">
            <a:spAutoFit/>
          </a:bodyPr>
          <a:lstStyle/>
          <a:p>
            <a:pPr>
              <a:lnSpc>
                <a:spcPts val="6719"/>
              </a:lnSpc>
              <a:spcBef>
                <a:spcPct val="0"/>
              </a:spcBef>
            </a:pPr>
            <a:r>
              <a:rPr lang="en-US" sz="4800">
                <a:solidFill>
                  <a:srgbClr val="000000"/>
                </a:solidFill>
                <a:ea typeface="Noto Sans T Chinese Bold"/>
              </a:rPr>
              <a:t>實務困境3：缺乏IEP（個別化教育計畫）</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0">
            <a:off x="4434281" y="699982"/>
            <a:ext cx="9419439" cy="8887036"/>
          </a:xfrm>
          <a:custGeom>
            <a:avLst/>
            <a:gdLst/>
            <a:ahLst/>
            <a:cxnLst/>
            <a:rect r="r" b="b" t="t" l="l"/>
            <a:pathLst>
              <a:path h="8887036" w="9419439">
                <a:moveTo>
                  <a:pt x="0" y="0"/>
                </a:moveTo>
                <a:lnTo>
                  <a:pt x="9419438" y="0"/>
                </a:lnTo>
                <a:lnTo>
                  <a:pt x="9419438" y="8887036"/>
                </a:lnTo>
                <a:lnTo>
                  <a:pt x="0" y="8887036"/>
                </a:lnTo>
                <a:lnTo>
                  <a:pt x="0" y="0"/>
                </a:lnTo>
                <a:close/>
              </a:path>
            </a:pathLst>
          </a:custGeom>
          <a:blipFill>
            <a:blip r:embed="rId2"/>
            <a:stretch>
              <a:fillRect l="0" t="0" r="0" b="0"/>
            </a:stretch>
          </a:blipFill>
        </p:spPr>
      </p:sp>
      <p:grpSp>
        <p:nvGrpSpPr>
          <p:cNvPr name="Group 3" id="3"/>
          <p:cNvGrpSpPr/>
          <p:nvPr/>
        </p:nvGrpSpPr>
        <p:grpSpPr>
          <a:xfrm rot="0">
            <a:off x="5644515" y="5406390"/>
            <a:ext cx="6050280" cy="591502"/>
            <a:chOff x="0" y="0"/>
            <a:chExt cx="8067040" cy="788670"/>
          </a:xfrm>
        </p:grpSpPr>
        <p:sp>
          <p:nvSpPr>
            <p:cNvPr name="Freeform 4" id="4"/>
            <p:cNvSpPr/>
            <p:nvPr/>
          </p:nvSpPr>
          <p:spPr>
            <a:xfrm flipH="false" flipV="false" rot="0">
              <a:off x="-21590" y="-27940"/>
              <a:ext cx="8130540" cy="828040"/>
            </a:xfrm>
            <a:custGeom>
              <a:avLst/>
              <a:gdLst/>
              <a:ahLst/>
              <a:cxnLst/>
              <a:rect r="r" b="b" t="t" l="l"/>
              <a:pathLst>
                <a:path h="828040" w="8130540">
                  <a:moveTo>
                    <a:pt x="72390" y="303530"/>
                  </a:moveTo>
                  <a:cubicBezTo>
                    <a:pt x="684530" y="288290"/>
                    <a:pt x="1107440" y="200660"/>
                    <a:pt x="1445260" y="179070"/>
                  </a:cubicBezTo>
                  <a:cubicBezTo>
                    <a:pt x="1780540" y="157480"/>
                    <a:pt x="2136140" y="193040"/>
                    <a:pt x="2452370" y="175260"/>
                  </a:cubicBezTo>
                  <a:cubicBezTo>
                    <a:pt x="2735580" y="160020"/>
                    <a:pt x="3065780" y="102870"/>
                    <a:pt x="3256280" y="88900"/>
                  </a:cubicBezTo>
                  <a:cubicBezTo>
                    <a:pt x="3361690" y="81280"/>
                    <a:pt x="3387090" y="81280"/>
                    <a:pt x="3501390" y="78740"/>
                  </a:cubicBezTo>
                  <a:cubicBezTo>
                    <a:pt x="3761740" y="73660"/>
                    <a:pt x="4503420" y="64770"/>
                    <a:pt x="4790440" y="78740"/>
                  </a:cubicBezTo>
                  <a:cubicBezTo>
                    <a:pt x="4933950" y="86360"/>
                    <a:pt x="4966970" y="102870"/>
                    <a:pt x="5114290" y="110490"/>
                  </a:cubicBezTo>
                  <a:cubicBezTo>
                    <a:pt x="5431790" y="125730"/>
                    <a:pt x="6295390" y="92710"/>
                    <a:pt x="6614160" y="110490"/>
                  </a:cubicBezTo>
                  <a:cubicBezTo>
                    <a:pt x="6764020" y="119380"/>
                    <a:pt x="6800850" y="140970"/>
                    <a:pt x="6943090" y="148590"/>
                  </a:cubicBezTo>
                  <a:cubicBezTo>
                    <a:pt x="7200900" y="162560"/>
                    <a:pt x="7894320" y="0"/>
                    <a:pt x="8037830" y="142240"/>
                  </a:cubicBezTo>
                  <a:cubicBezTo>
                    <a:pt x="8130540" y="233680"/>
                    <a:pt x="8130540" y="506730"/>
                    <a:pt x="8037830" y="599440"/>
                  </a:cubicBezTo>
                  <a:cubicBezTo>
                    <a:pt x="7893050" y="744220"/>
                    <a:pt x="7181850" y="609600"/>
                    <a:pt x="6925310" y="596900"/>
                  </a:cubicBezTo>
                  <a:cubicBezTo>
                    <a:pt x="6789420" y="590550"/>
                    <a:pt x="6757670" y="574040"/>
                    <a:pt x="6614160" y="567690"/>
                  </a:cubicBezTo>
                  <a:cubicBezTo>
                    <a:pt x="6297930" y="552450"/>
                    <a:pt x="5391150" y="580390"/>
                    <a:pt x="5091430" y="563880"/>
                  </a:cubicBezTo>
                  <a:cubicBezTo>
                    <a:pt x="4965700" y="557530"/>
                    <a:pt x="4949190" y="542290"/>
                    <a:pt x="4824730" y="535940"/>
                  </a:cubicBezTo>
                  <a:cubicBezTo>
                    <a:pt x="4533900" y="519430"/>
                    <a:pt x="3788410" y="504190"/>
                    <a:pt x="3365500" y="528320"/>
                  </a:cubicBezTo>
                  <a:cubicBezTo>
                    <a:pt x="3036570" y="547370"/>
                    <a:pt x="2797810" y="614680"/>
                    <a:pt x="2494280" y="632460"/>
                  </a:cubicBezTo>
                  <a:cubicBezTo>
                    <a:pt x="2166620" y="651510"/>
                    <a:pt x="1808480" y="610870"/>
                    <a:pt x="1465580" y="632460"/>
                  </a:cubicBezTo>
                  <a:cubicBezTo>
                    <a:pt x="1120140" y="654050"/>
                    <a:pt x="688340" y="742950"/>
                    <a:pt x="431800" y="760730"/>
                  </a:cubicBezTo>
                  <a:cubicBezTo>
                    <a:pt x="281940" y="770890"/>
                    <a:pt x="135890" y="828040"/>
                    <a:pt x="72390" y="765810"/>
                  </a:cubicBezTo>
                  <a:cubicBezTo>
                    <a:pt x="0" y="694690"/>
                    <a:pt x="72390" y="303530"/>
                    <a:pt x="72390" y="303530"/>
                  </a:cubicBezTo>
                </a:path>
              </a:pathLst>
            </a:custGeom>
            <a:solidFill>
              <a:srgbClr val="FFF234">
                <a:alpha val="40784"/>
              </a:srgbClr>
            </a:solidFill>
            <a:ln>
              <a:noFill/>
            </a:ln>
          </p:spPr>
        </p:sp>
      </p:grpSp>
      <p:sp>
        <p:nvSpPr>
          <p:cNvPr name="TextBox 5" id="5"/>
          <p:cNvSpPr txBox="true"/>
          <p:nvPr/>
        </p:nvSpPr>
        <p:spPr>
          <a:xfrm rot="0">
            <a:off x="79699" y="6093239"/>
            <a:ext cx="4354582" cy="1180465"/>
          </a:xfrm>
          <a:prstGeom prst="rect">
            <a:avLst/>
          </a:prstGeom>
        </p:spPr>
        <p:txBody>
          <a:bodyPr anchor="t" rtlCol="false" tIns="0" lIns="0" bIns="0" rIns="0">
            <a:spAutoFit/>
          </a:bodyPr>
          <a:lstStyle/>
          <a:p>
            <a:pPr algn="ctr">
              <a:lnSpc>
                <a:spcPts val="4759"/>
              </a:lnSpc>
            </a:pPr>
            <a:r>
              <a:rPr lang="en-US" sz="3399">
                <a:solidFill>
                  <a:srgbClr val="000000"/>
                </a:solidFill>
                <a:ea typeface="Noto Sans T Chinese Bold"/>
              </a:rPr>
              <a:t>沒有個別化教育計畫，如何申請專團？</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grpSp>
        <p:nvGrpSpPr>
          <p:cNvPr name="Group 2" id="2"/>
          <p:cNvGrpSpPr/>
          <p:nvPr/>
        </p:nvGrpSpPr>
        <p:grpSpPr>
          <a:xfrm rot="0">
            <a:off x="382657" y="3474347"/>
            <a:ext cx="6571008" cy="3285504"/>
            <a:chOff x="0" y="0"/>
            <a:chExt cx="812800" cy="406400"/>
          </a:xfrm>
        </p:grpSpPr>
        <p:sp>
          <p:nvSpPr>
            <p:cNvPr name="Freeform 3" id="3"/>
            <p:cNvSpPr/>
            <p:nvPr/>
          </p:nvSpPr>
          <p:spPr>
            <a:xfrm flipH="false" flipV="false" rot="0">
              <a:off x="0" y="0"/>
              <a:ext cx="812800" cy="406400"/>
            </a:xfrm>
            <a:custGeom>
              <a:avLst/>
              <a:gdLst/>
              <a:ahLst/>
              <a:cxnLst/>
              <a:rect r="r" b="b" t="t" l="l"/>
              <a:pathLst>
                <a:path h="406400" w="812800">
                  <a:moveTo>
                    <a:pt x="609600" y="0"/>
                  </a:moveTo>
                  <a:lnTo>
                    <a:pt x="0" y="0"/>
                  </a:lnTo>
                  <a:lnTo>
                    <a:pt x="0" y="406400"/>
                  </a:lnTo>
                  <a:lnTo>
                    <a:pt x="609600" y="406400"/>
                  </a:lnTo>
                  <a:lnTo>
                    <a:pt x="812800" y="203200"/>
                  </a:lnTo>
                  <a:lnTo>
                    <a:pt x="609600" y="0"/>
                  </a:lnTo>
                  <a:close/>
                </a:path>
              </a:pathLst>
            </a:custGeom>
            <a:solidFill>
              <a:srgbClr val="F896B6"/>
            </a:solidFill>
          </p:spPr>
        </p:sp>
        <p:sp>
          <p:nvSpPr>
            <p:cNvPr name="TextBox 4" id="4"/>
            <p:cNvSpPr txBox="true"/>
            <p:nvPr/>
          </p:nvSpPr>
          <p:spPr>
            <a:xfrm>
              <a:off x="0" y="-104775"/>
              <a:ext cx="698500" cy="511175"/>
            </a:xfrm>
            <a:prstGeom prst="rect">
              <a:avLst/>
            </a:prstGeom>
          </p:spPr>
          <p:txBody>
            <a:bodyPr anchor="ctr" rtlCol="false" tIns="50800" lIns="50800" bIns="50800" rIns="50800"/>
            <a:lstStyle/>
            <a:p>
              <a:pPr algn="ctr">
                <a:lnSpc>
                  <a:spcPts val="7840"/>
                </a:lnSpc>
                <a:spcBef>
                  <a:spcPct val="0"/>
                </a:spcBef>
              </a:pPr>
              <a:r>
                <a:rPr lang="en-US" sz="5600">
                  <a:solidFill>
                    <a:srgbClr val="FFFFFF"/>
                  </a:solidFill>
                  <a:ea typeface="Noto Sans T Chinese Bold"/>
                </a:rPr>
                <a:t>特殊教育法</a:t>
              </a:r>
            </a:p>
          </p:txBody>
        </p:sp>
      </p:grpSp>
      <p:grpSp>
        <p:nvGrpSpPr>
          <p:cNvPr name="Group 5" id="5"/>
          <p:cNvGrpSpPr/>
          <p:nvPr/>
        </p:nvGrpSpPr>
        <p:grpSpPr>
          <a:xfrm rot="0">
            <a:off x="7599708" y="1694208"/>
            <a:ext cx="10231092" cy="1622297"/>
            <a:chOff x="0" y="0"/>
            <a:chExt cx="2694609" cy="427272"/>
          </a:xfrm>
        </p:grpSpPr>
        <p:sp>
          <p:nvSpPr>
            <p:cNvPr name="Freeform 6" id="6"/>
            <p:cNvSpPr/>
            <p:nvPr/>
          </p:nvSpPr>
          <p:spPr>
            <a:xfrm flipH="false" flipV="false" rot="0">
              <a:off x="203200" y="-342"/>
              <a:ext cx="2288209" cy="427956"/>
            </a:xfrm>
            <a:custGeom>
              <a:avLst/>
              <a:gdLst/>
              <a:ahLst/>
              <a:cxnLst/>
              <a:rect r="r" b="b" t="t" l="l"/>
              <a:pathLst>
                <a:path h="427956" w="2288209">
                  <a:moveTo>
                    <a:pt x="2288209" y="342"/>
                  </a:moveTo>
                  <a:lnTo>
                    <a:pt x="2288209" y="342"/>
                  </a:lnTo>
                  <a:cubicBezTo>
                    <a:pt x="2211656" y="0"/>
                    <a:pt x="2140772" y="40643"/>
                    <a:pt x="2102397" y="106883"/>
                  </a:cubicBezTo>
                  <a:cubicBezTo>
                    <a:pt x="2064021" y="173123"/>
                    <a:pt x="2064021" y="254833"/>
                    <a:pt x="2102397" y="321073"/>
                  </a:cubicBezTo>
                  <a:cubicBezTo>
                    <a:pt x="2140772" y="387312"/>
                    <a:pt x="2211656" y="427956"/>
                    <a:pt x="2288209" y="427614"/>
                  </a:cubicBezTo>
                  <a:lnTo>
                    <a:pt x="0" y="427614"/>
                  </a:lnTo>
                  <a:cubicBezTo>
                    <a:pt x="76552" y="427956"/>
                    <a:pt x="147437" y="387312"/>
                    <a:pt x="185812" y="321073"/>
                  </a:cubicBezTo>
                  <a:cubicBezTo>
                    <a:pt x="224187" y="254833"/>
                    <a:pt x="224187" y="173123"/>
                    <a:pt x="185812" y="106883"/>
                  </a:cubicBezTo>
                  <a:cubicBezTo>
                    <a:pt x="147437" y="40643"/>
                    <a:pt x="76552" y="0"/>
                    <a:pt x="0" y="342"/>
                  </a:cubicBezTo>
                  <a:close/>
                </a:path>
              </a:pathLst>
            </a:custGeom>
            <a:solidFill>
              <a:srgbClr val="F7C3D4"/>
            </a:solidFill>
          </p:spPr>
        </p:sp>
        <p:sp>
          <p:nvSpPr>
            <p:cNvPr name="TextBox 7" id="7"/>
            <p:cNvSpPr txBox="true"/>
            <p:nvPr/>
          </p:nvSpPr>
          <p:spPr>
            <a:xfrm>
              <a:off x="0" y="-66675"/>
              <a:ext cx="812800" cy="473075"/>
            </a:xfrm>
            <a:prstGeom prst="rect">
              <a:avLst/>
            </a:prstGeom>
          </p:spPr>
          <p:txBody>
            <a:bodyPr anchor="ctr" rtlCol="false" tIns="50800" lIns="50800" bIns="50800" rIns="50800"/>
            <a:lstStyle/>
            <a:p>
              <a:pPr algn="ctr">
                <a:lnSpc>
                  <a:spcPts val="5599"/>
                </a:lnSpc>
              </a:pPr>
              <a:r>
                <a:rPr lang="en-US" sz="3999" u="sng">
                  <a:solidFill>
                    <a:srgbClr val="000000"/>
                  </a:solidFill>
                  <a:ea typeface="Noto Sans T Chinese"/>
                  <a:hlinkClick r:id="rId2" tooltip="https://law.moj.gov.tw/LawClass/LawAll.aspx?pcode=H0080084"/>
                </a:rPr>
                <a:t>特殊教育支援服務與專業團隊設置及實施辦法</a:t>
              </a:r>
            </a:p>
          </p:txBody>
        </p:sp>
      </p:grpSp>
      <p:grpSp>
        <p:nvGrpSpPr>
          <p:cNvPr name="Group 8" id="8"/>
          <p:cNvGrpSpPr/>
          <p:nvPr/>
        </p:nvGrpSpPr>
        <p:grpSpPr>
          <a:xfrm rot="0">
            <a:off x="7599708" y="7288282"/>
            <a:ext cx="10231092" cy="1622297"/>
            <a:chOff x="0" y="0"/>
            <a:chExt cx="2694609" cy="427272"/>
          </a:xfrm>
        </p:grpSpPr>
        <p:sp>
          <p:nvSpPr>
            <p:cNvPr name="Freeform 9" id="9"/>
            <p:cNvSpPr/>
            <p:nvPr/>
          </p:nvSpPr>
          <p:spPr>
            <a:xfrm flipH="false" flipV="false" rot="0">
              <a:off x="203200" y="-342"/>
              <a:ext cx="2288209" cy="427956"/>
            </a:xfrm>
            <a:custGeom>
              <a:avLst/>
              <a:gdLst/>
              <a:ahLst/>
              <a:cxnLst/>
              <a:rect r="r" b="b" t="t" l="l"/>
              <a:pathLst>
                <a:path h="427956" w="2288209">
                  <a:moveTo>
                    <a:pt x="2288209" y="342"/>
                  </a:moveTo>
                  <a:lnTo>
                    <a:pt x="2288209" y="342"/>
                  </a:lnTo>
                  <a:cubicBezTo>
                    <a:pt x="2211656" y="0"/>
                    <a:pt x="2140772" y="40643"/>
                    <a:pt x="2102397" y="106883"/>
                  </a:cubicBezTo>
                  <a:cubicBezTo>
                    <a:pt x="2064021" y="173123"/>
                    <a:pt x="2064021" y="254833"/>
                    <a:pt x="2102397" y="321073"/>
                  </a:cubicBezTo>
                  <a:cubicBezTo>
                    <a:pt x="2140772" y="387312"/>
                    <a:pt x="2211656" y="427956"/>
                    <a:pt x="2288209" y="427614"/>
                  </a:cubicBezTo>
                  <a:lnTo>
                    <a:pt x="0" y="427614"/>
                  </a:lnTo>
                  <a:cubicBezTo>
                    <a:pt x="76552" y="427956"/>
                    <a:pt x="147437" y="387312"/>
                    <a:pt x="185812" y="321073"/>
                  </a:cubicBezTo>
                  <a:cubicBezTo>
                    <a:pt x="224187" y="254833"/>
                    <a:pt x="224187" y="173123"/>
                    <a:pt x="185812" y="106883"/>
                  </a:cubicBezTo>
                  <a:cubicBezTo>
                    <a:pt x="147437" y="40643"/>
                    <a:pt x="76552" y="0"/>
                    <a:pt x="0" y="342"/>
                  </a:cubicBezTo>
                  <a:close/>
                </a:path>
              </a:pathLst>
            </a:custGeom>
            <a:solidFill>
              <a:srgbClr val="F7C3D4"/>
            </a:solidFill>
          </p:spPr>
        </p:sp>
        <p:sp>
          <p:nvSpPr>
            <p:cNvPr name="TextBox 10" id="10"/>
            <p:cNvSpPr txBox="true"/>
            <p:nvPr/>
          </p:nvSpPr>
          <p:spPr>
            <a:xfrm>
              <a:off x="0" y="-66675"/>
              <a:ext cx="812800" cy="473075"/>
            </a:xfrm>
            <a:prstGeom prst="rect">
              <a:avLst/>
            </a:prstGeom>
          </p:spPr>
          <p:txBody>
            <a:bodyPr anchor="ctr" rtlCol="false" tIns="50800" lIns="50800" bIns="50800" rIns="50800"/>
            <a:lstStyle/>
            <a:p>
              <a:pPr algn="ctr">
                <a:lnSpc>
                  <a:spcPts val="5599"/>
                </a:lnSpc>
              </a:pPr>
              <a:r>
                <a:rPr lang="en-US" sz="3999" u="sng">
                  <a:solidFill>
                    <a:srgbClr val="000000"/>
                  </a:solidFill>
                  <a:ea typeface="Noto Sans T Chinese"/>
                  <a:hlinkClick r:id="rId3" tooltip="https://law.moj.gov.tw/LawClass/LawAll.aspx?pcode=H0080084"/>
                </a:rPr>
                <a:t>身心障礙學生支持服務辦法</a:t>
              </a:r>
            </a:p>
          </p:txBody>
        </p:sp>
      </p:grpSp>
      <p:sp>
        <p:nvSpPr>
          <p:cNvPr name="AutoShape 11" id="11"/>
          <p:cNvSpPr/>
          <p:nvPr/>
        </p:nvSpPr>
        <p:spPr>
          <a:xfrm flipV="true">
            <a:off x="6108838" y="2505356"/>
            <a:ext cx="1490870" cy="1742069"/>
          </a:xfrm>
          <a:prstGeom prst="line">
            <a:avLst/>
          </a:prstGeom>
          <a:ln cap="flat" w="114300">
            <a:solidFill>
              <a:srgbClr val="000000"/>
            </a:solidFill>
            <a:prstDash val="solid"/>
            <a:headEnd type="none" len="sm" w="sm"/>
            <a:tailEnd type="triangle" len="med" w="lg"/>
          </a:ln>
        </p:spPr>
      </p:sp>
      <p:sp>
        <p:nvSpPr>
          <p:cNvPr name="AutoShape 12" id="12"/>
          <p:cNvSpPr/>
          <p:nvPr/>
        </p:nvSpPr>
        <p:spPr>
          <a:xfrm>
            <a:off x="6065418" y="6064630"/>
            <a:ext cx="1534290" cy="2034801"/>
          </a:xfrm>
          <a:prstGeom prst="line">
            <a:avLst/>
          </a:prstGeom>
          <a:ln cap="flat" w="114300">
            <a:solidFill>
              <a:srgbClr val="000000"/>
            </a:solidFill>
            <a:prstDash val="solid"/>
            <a:headEnd type="none" len="sm" w="sm"/>
            <a:tailEnd type="triangle" len="med" w="lg"/>
          </a:ln>
        </p:spPr>
      </p:sp>
      <p:sp>
        <p:nvSpPr>
          <p:cNvPr name="TextBox 13" id="13"/>
          <p:cNvSpPr txBox="true"/>
          <p:nvPr/>
        </p:nvSpPr>
        <p:spPr>
          <a:xfrm rot="0">
            <a:off x="4956335" y="2014184"/>
            <a:ext cx="2088803" cy="887095"/>
          </a:xfrm>
          <a:prstGeom prst="rect">
            <a:avLst/>
          </a:prstGeom>
        </p:spPr>
        <p:txBody>
          <a:bodyPr anchor="t" rtlCol="false" tIns="0" lIns="0" bIns="0" rIns="0">
            <a:spAutoFit/>
          </a:bodyPr>
          <a:lstStyle/>
          <a:p>
            <a:pPr algn="ctr">
              <a:lnSpc>
                <a:spcPts val="7279"/>
              </a:lnSpc>
            </a:pPr>
            <a:r>
              <a:rPr lang="en-US" sz="5199">
                <a:solidFill>
                  <a:srgbClr val="000000"/>
                </a:solidFill>
                <a:ea typeface="Noto Sans T Chinese Bold"/>
              </a:rPr>
              <a:t>第27條</a:t>
            </a:r>
          </a:p>
        </p:txBody>
      </p:sp>
      <p:sp>
        <p:nvSpPr>
          <p:cNvPr name="TextBox 14" id="14"/>
          <p:cNvSpPr txBox="true"/>
          <p:nvPr/>
        </p:nvSpPr>
        <p:spPr>
          <a:xfrm rot="0">
            <a:off x="4975385" y="7246743"/>
            <a:ext cx="2088803" cy="887095"/>
          </a:xfrm>
          <a:prstGeom prst="rect">
            <a:avLst/>
          </a:prstGeom>
        </p:spPr>
        <p:txBody>
          <a:bodyPr anchor="t" rtlCol="false" tIns="0" lIns="0" bIns="0" rIns="0">
            <a:spAutoFit/>
          </a:bodyPr>
          <a:lstStyle/>
          <a:p>
            <a:pPr algn="ctr">
              <a:lnSpc>
                <a:spcPts val="7279"/>
              </a:lnSpc>
            </a:pPr>
            <a:r>
              <a:rPr lang="en-US" sz="5199">
                <a:solidFill>
                  <a:srgbClr val="000000"/>
                </a:solidFill>
                <a:ea typeface="Noto Sans T Chinese Bold"/>
              </a:rPr>
              <a:t>第38條</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FFFBFD"/>
        </a:solidFill>
      </p:bgPr>
    </p:bg>
    <p:spTree>
      <p:nvGrpSpPr>
        <p:cNvPr id="1" name=""/>
        <p:cNvGrpSpPr/>
        <p:nvPr/>
      </p:nvGrpSpPr>
      <p:grpSpPr>
        <a:xfrm>
          <a:off x="0" y="0"/>
          <a:ext cx="0" cy="0"/>
          <a:chOff x="0" y="0"/>
          <a:chExt cx="0" cy="0"/>
        </a:xfrm>
      </p:grpSpPr>
      <p:sp>
        <p:nvSpPr>
          <p:cNvPr name="TextBox 2" id="2"/>
          <p:cNvSpPr txBox="true"/>
          <p:nvPr/>
        </p:nvSpPr>
        <p:spPr>
          <a:xfrm rot="0">
            <a:off x="438587" y="570548"/>
            <a:ext cx="3048000" cy="821055"/>
          </a:xfrm>
          <a:prstGeom prst="rect">
            <a:avLst/>
          </a:prstGeom>
        </p:spPr>
        <p:txBody>
          <a:bodyPr anchor="t" rtlCol="false" tIns="0" lIns="0" bIns="0" rIns="0">
            <a:spAutoFit/>
          </a:bodyPr>
          <a:lstStyle/>
          <a:p>
            <a:pPr algn="ctr">
              <a:lnSpc>
                <a:spcPts val="6719"/>
              </a:lnSpc>
            </a:pPr>
            <a:r>
              <a:rPr lang="en-US" sz="4800">
                <a:solidFill>
                  <a:srgbClr val="000000"/>
                </a:solidFill>
                <a:ea typeface="Noto Sans T Chinese Bold"/>
              </a:rPr>
              <a:t>特殊教育法</a:t>
            </a:r>
          </a:p>
        </p:txBody>
      </p:sp>
      <p:sp>
        <p:nvSpPr>
          <p:cNvPr name="TextBox 3" id="3"/>
          <p:cNvSpPr txBox="true"/>
          <p:nvPr/>
        </p:nvSpPr>
        <p:spPr>
          <a:xfrm rot="0">
            <a:off x="7746465" y="1428072"/>
            <a:ext cx="8653909" cy="712470"/>
          </a:xfrm>
          <a:prstGeom prst="rect">
            <a:avLst/>
          </a:prstGeom>
        </p:spPr>
        <p:txBody>
          <a:bodyPr anchor="t" rtlCol="false" tIns="0" lIns="0" bIns="0" rIns="0">
            <a:spAutoFit/>
          </a:bodyPr>
          <a:lstStyle/>
          <a:p>
            <a:pPr algn="ctr">
              <a:lnSpc>
                <a:spcPts val="5880"/>
              </a:lnSpc>
              <a:spcBef>
                <a:spcPct val="0"/>
              </a:spcBef>
            </a:pPr>
            <a:r>
              <a:rPr lang="en-US" sz="4200">
                <a:solidFill>
                  <a:srgbClr val="000000"/>
                </a:solidFill>
                <a:ea typeface="Noto Sans T Chinese"/>
              </a:rPr>
              <a:t>評量（鑑定）、教學和行政（專團） </a:t>
            </a:r>
          </a:p>
        </p:txBody>
      </p:sp>
      <p:sp>
        <p:nvSpPr>
          <p:cNvPr name="TextBox 4" id="4"/>
          <p:cNvSpPr txBox="true"/>
          <p:nvPr/>
        </p:nvSpPr>
        <p:spPr>
          <a:xfrm rot="0">
            <a:off x="438587" y="3376887"/>
            <a:ext cx="17600935" cy="4840605"/>
          </a:xfrm>
          <a:prstGeom prst="rect">
            <a:avLst/>
          </a:prstGeom>
        </p:spPr>
        <p:txBody>
          <a:bodyPr anchor="t" rtlCol="false" tIns="0" lIns="0" bIns="0" rIns="0">
            <a:spAutoFit/>
          </a:bodyPr>
          <a:lstStyle/>
          <a:p>
            <a:pPr marL="690881" indent="-345440" lvl="1">
              <a:lnSpc>
                <a:spcPts val="4800"/>
              </a:lnSpc>
              <a:buFont typeface="Arial"/>
              <a:buChar char="•"/>
            </a:pPr>
            <a:r>
              <a:rPr lang="en-US" sz="3200">
                <a:solidFill>
                  <a:srgbClr val="000000"/>
                </a:solidFill>
                <a:ea typeface="Noto Sans T Chinese"/>
              </a:rPr>
              <a:t>各級主管機關應提供學校、幼兒園輔導身心障礙學生及幼兒有關</a:t>
            </a:r>
            <a:r>
              <a:rPr lang="en-US" sz="3200">
                <a:solidFill>
                  <a:srgbClr val="FF3131"/>
                </a:solidFill>
                <a:ea typeface="Noto Sans T Chinese"/>
              </a:rPr>
              <a:t>評量、教學及行政等支持服務</a:t>
            </a:r>
            <a:r>
              <a:rPr lang="en-US" sz="3200">
                <a:solidFill>
                  <a:srgbClr val="000000"/>
                </a:solidFill>
                <a:ea typeface="Noto Sans T Chinese"/>
              </a:rPr>
              <a:t>，</a:t>
            </a:r>
            <a:r>
              <a:rPr lang="en-US" sz="3200">
                <a:solidFill>
                  <a:srgbClr val="FF3131"/>
                </a:solidFill>
                <a:ea typeface="Noto Sans T Chinese"/>
              </a:rPr>
              <a:t>並適用於經主管機關許可實施非學校型態實驗教育之身心障礙學生</a:t>
            </a:r>
            <a:r>
              <a:rPr lang="en-US" sz="3200">
                <a:solidFill>
                  <a:srgbClr val="000000"/>
                </a:solidFill>
                <a:ea typeface="Noto Sans T Chinese"/>
              </a:rPr>
              <a:t>。</a:t>
            </a:r>
          </a:p>
          <a:p>
            <a:pPr marL="690881" indent="-345440" lvl="1">
              <a:lnSpc>
                <a:spcPts val="4800"/>
              </a:lnSpc>
              <a:buFont typeface="Arial"/>
              <a:buChar char="•"/>
            </a:pPr>
            <a:r>
              <a:rPr lang="en-US" sz="3200">
                <a:solidFill>
                  <a:srgbClr val="000000"/>
                </a:solidFill>
                <a:ea typeface="Noto Sans T Chinese"/>
              </a:rPr>
              <a:t>高級中等以下學校、幼兒園對於身心障礙學生及幼兒之評量、教學及輔導工作，應以專業團隊合作進行為原則，並得視需要結合衛生醫療、教育、社會工作、職業重建相關等專業人員，共同提供學習、生活、心理、復健訓練、職業輔導評量及轉銜輔導與服務等協助。</a:t>
            </a:r>
          </a:p>
          <a:p>
            <a:pPr marL="690881" indent="-345440" lvl="1">
              <a:lnSpc>
                <a:spcPts val="4800"/>
              </a:lnSpc>
              <a:buFont typeface="Arial"/>
              <a:buChar char="•"/>
            </a:pPr>
            <a:r>
              <a:rPr lang="en-US" sz="3200">
                <a:solidFill>
                  <a:srgbClr val="000000"/>
                </a:solidFill>
                <a:ea typeface="Noto Sans T Chinese"/>
              </a:rPr>
              <a:t>高等教育階段學校對於身心障礙學生之輔導工作，依前項規定辦理。</a:t>
            </a:r>
          </a:p>
          <a:p>
            <a:pPr marL="690881" indent="-345440" lvl="1">
              <a:lnSpc>
                <a:spcPts val="4800"/>
              </a:lnSpc>
              <a:buFont typeface="Arial"/>
              <a:buChar char="•"/>
            </a:pPr>
            <a:r>
              <a:rPr lang="en-US" sz="3200">
                <a:solidFill>
                  <a:srgbClr val="000000"/>
                </a:solidFill>
                <a:ea typeface="Noto Sans T Chinese"/>
              </a:rPr>
              <a:t>第一項及第二項支持服務內容、專業團隊組成、人員資格、任務、運作方式及其他相關事項之辦法，由中央主管機關定之。</a:t>
            </a:r>
          </a:p>
        </p:txBody>
      </p:sp>
      <p:sp>
        <p:nvSpPr>
          <p:cNvPr name="TextBox 5" id="5"/>
          <p:cNvSpPr txBox="true"/>
          <p:nvPr/>
        </p:nvSpPr>
        <p:spPr>
          <a:xfrm rot="0">
            <a:off x="829917" y="2064342"/>
            <a:ext cx="2255310" cy="712470"/>
          </a:xfrm>
          <a:prstGeom prst="rect">
            <a:avLst/>
          </a:prstGeom>
        </p:spPr>
        <p:txBody>
          <a:bodyPr anchor="t" rtlCol="false" tIns="0" lIns="0" bIns="0" rIns="0">
            <a:spAutoFit/>
          </a:bodyPr>
          <a:lstStyle/>
          <a:p>
            <a:pPr>
              <a:lnSpc>
                <a:spcPts val="5880"/>
              </a:lnSpc>
            </a:pPr>
            <a:r>
              <a:rPr lang="en-US" sz="4200">
                <a:solidFill>
                  <a:srgbClr val="FF914D"/>
                </a:solidFill>
                <a:ea typeface="Noto Sans T Chinese Bold"/>
              </a:rPr>
              <a:t>第27條</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TextBox 2" id="2"/>
          <p:cNvSpPr txBox="true"/>
          <p:nvPr/>
        </p:nvSpPr>
        <p:spPr>
          <a:xfrm rot="0">
            <a:off x="541683" y="418148"/>
            <a:ext cx="14996905" cy="821055"/>
          </a:xfrm>
          <a:prstGeom prst="rect">
            <a:avLst/>
          </a:prstGeom>
        </p:spPr>
        <p:txBody>
          <a:bodyPr anchor="t" rtlCol="false" tIns="0" lIns="0" bIns="0" rIns="0">
            <a:spAutoFit/>
          </a:bodyPr>
          <a:lstStyle/>
          <a:p>
            <a:pPr>
              <a:lnSpc>
                <a:spcPts val="6719"/>
              </a:lnSpc>
            </a:pPr>
            <a:r>
              <a:rPr lang="en-US" sz="4800" u="sng">
                <a:solidFill>
                  <a:srgbClr val="000000"/>
                </a:solidFill>
                <a:ea typeface="Noto Sans T Chinese Bold"/>
                <a:hlinkClick r:id="rId2" tooltip="https://law.moj.gov.tw/LawClass/LawAll.aspx?pcode=H0080084"/>
              </a:rPr>
              <a:t>特殊教育支援服務與專業團隊設置及實施辦法</a:t>
            </a:r>
          </a:p>
        </p:txBody>
      </p:sp>
      <p:sp>
        <p:nvSpPr>
          <p:cNvPr name="TextBox 3" id="3"/>
          <p:cNvSpPr txBox="true"/>
          <p:nvPr/>
        </p:nvSpPr>
        <p:spPr>
          <a:xfrm rot="0">
            <a:off x="1138859" y="2282195"/>
            <a:ext cx="16275326" cy="3621405"/>
          </a:xfrm>
          <a:prstGeom prst="rect">
            <a:avLst/>
          </a:prstGeom>
        </p:spPr>
        <p:txBody>
          <a:bodyPr anchor="t" rtlCol="false" tIns="0" lIns="0" bIns="0" rIns="0">
            <a:spAutoFit/>
          </a:bodyPr>
          <a:lstStyle/>
          <a:p>
            <a:pPr algn="l">
              <a:lnSpc>
                <a:spcPts val="4800"/>
              </a:lnSpc>
            </a:pPr>
            <a:r>
              <a:rPr lang="en-US" sz="3200" strike="noStrike" u="none">
                <a:solidFill>
                  <a:srgbClr val="000000"/>
                </a:solidFill>
                <a:ea typeface="Noto Sans T Chinese"/>
              </a:rPr>
              <a:t>各級主管機關應提供學校輔導身心障礙學生下列支援服務，並適用於經主管機關許可在家及機構實施非學校型態實驗教育之身心障礙學生：</a:t>
            </a:r>
          </a:p>
          <a:p>
            <a:pPr algn="l">
              <a:lnSpc>
                <a:spcPts val="4800"/>
              </a:lnSpc>
            </a:pPr>
            <a:r>
              <a:rPr lang="en-US" sz="3200" strike="noStrike" u="none">
                <a:solidFill>
                  <a:srgbClr val="000000"/>
                </a:solidFill>
                <a:ea typeface="Noto Sans T Chinese"/>
              </a:rPr>
              <a:t>一、</a:t>
            </a:r>
            <a:r>
              <a:rPr lang="en-US" sz="3200" strike="noStrike" u="none">
                <a:solidFill>
                  <a:srgbClr val="FF3131"/>
                </a:solidFill>
                <a:ea typeface="Noto Sans T Chinese"/>
              </a:rPr>
              <a:t>評量</a:t>
            </a:r>
            <a:r>
              <a:rPr lang="en-US" sz="3200" strike="noStrike" u="none">
                <a:solidFill>
                  <a:srgbClr val="000000"/>
                </a:solidFill>
                <a:ea typeface="Noto Sans T Chinese"/>
              </a:rPr>
              <a:t>支援服務：學生篩選、</a:t>
            </a:r>
            <a:r>
              <a:rPr lang="en-US" sz="3200" strike="noStrike" u="none">
                <a:solidFill>
                  <a:srgbClr val="FF3131"/>
                </a:solidFill>
                <a:ea typeface="Noto Sans T Chinese"/>
              </a:rPr>
              <a:t>鑑定評量</a:t>
            </a:r>
            <a:r>
              <a:rPr lang="en-US" sz="3200" strike="noStrike" u="none">
                <a:solidFill>
                  <a:srgbClr val="000000"/>
                </a:solidFill>
                <a:ea typeface="Noto Sans T Chinese"/>
              </a:rPr>
              <a:t>及評估安置適切性等。</a:t>
            </a:r>
          </a:p>
          <a:p>
            <a:pPr algn="l">
              <a:lnSpc>
                <a:spcPts val="4800"/>
              </a:lnSpc>
            </a:pPr>
            <a:r>
              <a:rPr lang="en-US" sz="3200" strike="noStrike" u="none">
                <a:solidFill>
                  <a:srgbClr val="000000"/>
                </a:solidFill>
                <a:ea typeface="Noto Sans T Chinese"/>
              </a:rPr>
              <a:t>二、</a:t>
            </a:r>
            <a:r>
              <a:rPr lang="en-US" sz="3200" strike="noStrike" u="none">
                <a:solidFill>
                  <a:srgbClr val="FF3131"/>
                </a:solidFill>
                <a:ea typeface="Noto Sans T Chinese"/>
              </a:rPr>
              <a:t>教學</a:t>
            </a:r>
            <a:r>
              <a:rPr lang="en-US" sz="3200" strike="noStrike" u="none">
                <a:solidFill>
                  <a:srgbClr val="000000"/>
                </a:solidFill>
                <a:ea typeface="Noto Sans T Chinese"/>
              </a:rPr>
              <a:t>支援服務：</a:t>
            </a:r>
            <a:r>
              <a:rPr lang="en-US" sz="3200" strike="noStrike" u="none">
                <a:solidFill>
                  <a:srgbClr val="FF3131"/>
                </a:solidFill>
                <a:ea typeface="Noto Sans T Chinese"/>
              </a:rPr>
              <a:t>特殊教育課程、教材、教法、教具、輔導及學習評量</a:t>
            </a:r>
            <a:r>
              <a:rPr lang="en-US" sz="3200" strike="noStrike" u="none">
                <a:solidFill>
                  <a:srgbClr val="000000"/>
                </a:solidFill>
                <a:ea typeface="Noto Sans T Chinese"/>
              </a:rPr>
              <a:t>等。</a:t>
            </a:r>
          </a:p>
          <a:p>
            <a:pPr algn="l">
              <a:lnSpc>
                <a:spcPts val="4800"/>
              </a:lnSpc>
            </a:pPr>
            <a:r>
              <a:rPr lang="en-US" sz="3200" strike="noStrike" u="none">
                <a:solidFill>
                  <a:srgbClr val="000000"/>
                </a:solidFill>
                <a:ea typeface="Noto Sans T Chinese"/>
              </a:rPr>
              <a:t>三、</a:t>
            </a:r>
            <a:r>
              <a:rPr lang="en-US" sz="3200" strike="noStrike" u="none">
                <a:solidFill>
                  <a:srgbClr val="FF3131"/>
                </a:solidFill>
                <a:ea typeface="Noto Sans T Chinese"/>
              </a:rPr>
              <a:t>行政</a:t>
            </a:r>
            <a:r>
              <a:rPr lang="en-US" sz="3200" strike="noStrike" u="none">
                <a:solidFill>
                  <a:srgbClr val="000000"/>
                </a:solidFill>
                <a:ea typeface="Noto Sans T Chinese"/>
              </a:rPr>
              <a:t>支援服務：提供</a:t>
            </a:r>
            <a:r>
              <a:rPr lang="en-US" sz="3200" strike="noStrike" u="none">
                <a:solidFill>
                  <a:srgbClr val="FF3131"/>
                </a:solidFill>
                <a:ea typeface="Noto Sans T Chinese"/>
              </a:rPr>
              <a:t>專業人力</a:t>
            </a:r>
            <a:r>
              <a:rPr lang="en-US" sz="3200" strike="noStrike" u="none">
                <a:solidFill>
                  <a:srgbClr val="000000"/>
                </a:solidFill>
                <a:ea typeface="Noto Sans T Chinese"/>
              </a:rPr>
              <a:t>、</a:t>
            </a:r>
            <a:r>
              <a:rPr lang="en-US" sz="3200" strike="noStrike" u="none">
                <a:solidFill>
                  <a:srgbClr val="FF3131"/>
                </a:solidFill>
                <a:ea typeface="Noto Sans T Chinese"/>
              </a:rPr>
              <a:t>特殊教育諮詢或資訊</a:t>
            </a:r>
            <a:r>
              <a:rPr lang="en-US" sz="3200" strike="noStrike" u="none">
                <a:solidFill>
                  <a:srgbClr val="000000"/>
                </a:solidFill>
                <a:ea typeface="Noto Sans T Chinese"/>
              </a:rPr>
              <a:t>、</a:t>
            </a:r>
            <a:r>
              <a:rPr lang="en-US" sz="3200" strike="noStrike" u="none">
                <a:solidFill>
                  <a:srgbClr val="FF3131"/>
                </a:solidFill>
                <a:ea typeface="Noto Sans T Chinese"/>
              </a:rPr>
              <a:t>特殊教育知能研習</a:t>
            </a:r>
            <a:r>
              <a:rPr lang="en-US" sz="3200" strike="noStrike" u="none">
                <a:solidFill>
                  <a:srgbClr val="000000"/>
                </a:solidFill>
                <a:ea typeface="Noto Sans T Chinese"/>
              </a:rPr>
              <a:t>、</a:t>
            </a:r>
            <a:r>
              <a:rPr lang="en-US" sz="3200" strike="noStrike" u="none">
                <a:solidFill>
                  <a:srgbClr val="FF3131"/>
                </a:solidFill>
                <a:ea typeface="Noto Sans T Chinese"/>
              </a:rPr>
              <a:t>評量工具</a:t>
            </a:r>
            <a:r>
              <a:rPr lang="en-US" sz="3200" strike="noStrike" u="none">
                <a:solidFill>
                  <a:srgbClr val="000000"/>
                </a:solidFill>
                <a:ea typeface="Noto Sans T Chinese"/>
              </a:rPr>
              <a:t>、</a:t>
            </a:r>
            <a:r>
              <a:rPr lang="en-US" sz="3200" strike="noStrike" u="none">
                <a:solidFill>
                  <a:srgbClr val="FF3131"/>
                </a:solidFill>
                <a:ea typeface="Noto Sans T Chinese"/>
              </a:rPr>
              <a:t>輔具</a:t>
            </a:r>
            <a:r>
              <a:rPr lang="en-US" sz="3200" strike="noStrike" u="none">
                <a:solidFill>
                  <a:srgbClr val="000000"/>
                </a:solidFill>
                <a:ea typeface="Noto Sans T Chinese"/>
              </a:rPr>
              <a:t>、相關設備或社區資源等。</a:t>
            </a:r>
          </a:p>
        </p:txBody>
      </p:sp>
      <p:sp>
        <p:nvSpPr>
          <p:cNvPr name="TextBox 4" id="4"/>
          <p:cNvSpPr txBox="true"/>
          <p:nvPr/>
        </p:nvSpPr>
        <p:spPr>
          <a:xfrm rot="0">
            <a:off x="766141" y="1567386"/>
            <a:ext cx="1509875" cy="712470"/>
          </a:xfrm>
          <a:prstGeom prst="rect">
            <a:avLst/>
          </a:prstGeom>
        </p:spPr>
        <p:txBody>
          <a:bodyPr anchor="t" rtlCol="false" tIns="0" lIns="0" bIns="0" rIns="0">
            <a:spAutoFit/>
          </a:bodyPr>
          <a:lstStyle/>
          <a:p>
            <a:pPr>
              <a:lnSpc>
                <a:spcPts val="5880"/>
              </a:lnSpc>
            </a:pPr>
            <a:r>
              <a:rPr lang="en-US" sz="4200">
                <a:solidFill>
                  <a:srgbClr val="FF914D"/>
                </a:solidFill>
                <a:ea typeface="Noto Sans T Chinese Bold"/>
              </a:rPr>
              <a:t>第2條</a:t>
            </a:r>
          </a:p>
        </p:txBody>
      </p:sp>
      <p:sp>
        <p:nvSpPr>
          <p:cNvPr name="TextBox 5" id="5"/>
          <p:cNvSpPr txBox="true"/>
          <p:nvPr/>
        </p:nvSpPr>
        <p:spPr>
          <a:xfrm rot="0">
            <a:off x="766141" y="6818433"/>
            <a:ext cx="16800443" cy="3011805"/>
          </a:xfrm>
          <a:prstGeom prst="rect">
            <a:avLst/>
          </a:prstGeom>
        </p:spPr>
        <p:txBody>
          <a:bodyPr anchor="t" rtlCol="false" tIns="0" lIns="0" bIns="0" rIns="0">
            <a:spAutoFit/>
          </a:bodyPr>
          <a:lstStyle/>
          <a:p>
            <a:pPr algn="l" marL="690881" indent="-345440" lvl="1">
              <a:lnSpc>
                <a:spcPts val="4800"/>
              </a:lnSpc>
              <a:spcBef>
                <a:spcPct val="0"/>
              </a:spcBef>
              <a:buFont typeface="Arial"/>
              <a:buChar char="•"/>
            </a:pPr>
            <a:r>
              <a:rPr lang="en-US" sz="3200" strike="noStrike" u="none">
                <a:solidFill>
                  <a:srgbClr val="000000"/>
                </a:solidFill>
                <a:ea typeface="Noto Sans T Chinese"/>
              </a:rPr>
              <a:t>各級主管機關應結合特殊教育行政支持網絡及專業人員，提供前條所定各項支援服務。</a:t>
            </a:r>
          </a:p>
          <a:p>
            <a:pPr algn="l" marL="690881" indent="-345440" lvl="1">
              <a:lnSpc>
                <a:spcPts val="4800"/>
              </a:lnSpc>
              <a:spcBef>
                <a:spcPct val="0"/>
              </a:spcBef>
              <a:buFont typeface="Arial"/>
              <a:buChar char="•"/>
            </a:pPr>
            <a:r>
              <a:rPr lang="en-US" sz="3200" strike="noStrike" u="none">
                <a:solidFill>
                  <a:srgbClr val="000000"/>
                </a:solidFill>
                <a:ea typeface="Noto Sans T Chinese"/>
              </a:rPr>
              <a:t>前條所定各項支援服務得依下列規定申請提供：</a:t>
            </a:r>
          </a:p>
          <a:p>
            <a:pPr algn="l" marL="0" indent="0" lvl="0">
              <a:lnSpc>
                <a:spcPts val="4800"/>
              </a:lnSpc>
              <a:spcBef>
                <a:spcPct val="0"/>
              </a:spcBef>
            </a:pPr>
            <a:r>
              <a:rPr lang="en-US" sz="3200" strike="noStrike" u="none">
                <a:solidFill>
                  <a:srgbClr val="000000"/>
                </a:solidFill>
                <a:latin typeface="Noto Sans T Chinese"/>
              </a:rPr>
              <a:t>       </a:t>
            </a:r>
            <a:r>
              <a:rPr lang="en-US" sz="3200" strike="noStrike" u="none">
                <a:solidFill>
                  <a:srgbClr val="000000"/>
                </a:solidFill>
                <a:ea typeface="Noto Sans T Chinese"/>
              </a:rPr>
              <a:t>一、由學校依相關規定申請所需之服務。 </a:t>
            </a:r>
          </a:p>
          <a:p>
            <a:pPr algn="l" marL="0" indent="0" lvl="0">
              <a:lnSpc>
                <a:spcPts val="4800"/>
              </a:lnSpc>
              <a:spcBef>
                <a:spcPct val="0"/>
              </a:spcBef>
            </a:pPr>
            <a:r>
              <a:rPr lang="en-US" sz="3200" strike="noStrike" u="none">
                <a:solidFill>
                  <a:srgbClr val="000000"/>
                </a:solidFill>
                <a:latin typeface="Noto Sans T Chinese"/>
              </a:rPr>
              <a:t>       二、經主管機關許可在家及機構實施</a:t>
            </a:r>
            <a:r>
              <a:rPr lang="en-US" sz="3200" strike="noStrike" u="none">
                <a:solidFill>
                  <a:srgbClr val="FF3131"/>
                </a:solidFill>
                <a:ea typeface="Noto Sans T Chinese"/>
              </a:rPr>
              <a:t>非學校型態實驗教育之身心障礙學生</a:t>
            </a:r>
            <a:r>
              <a:rPr lang="en-US" sz="3200" strike="noStrike" u="none">
                <a:solidFill>
                  <a:srgbClr val="000000"/>
                </a:solidFill>
                <a:ea typeface="Noto Sans T Chinese"/>
              </a:rPr>
              <a:t>，</a:t>
            </a:r>
            <a:r>
              <a:rPr lang="en-US" sz="3200" strike="noStrike" u="none">
                <a:solidFill>
                  <a:srgbClr val="FF3131"/>
                </a:solidFill>
                <a:ea typeface="Noto Sans T Chinese"/>
              </a:rPr>
              <a:t>其所需之各項</a:t>
            </a:r>
          </a:p>
          <a:p>
            <a:pPr algn="l" marL="0" indent="0" lvl="0">
              <a:lnSpc>
                <a:spcPts val="4800"/>
              </a:lnSpc>
              <a:spcBef>
                <a:spcPct val="0"/>
              </a:spcBef>
            </a:pPr>
            <a:r>
              <a:rPr lang="en-US" sz="3200" strike="noStrike" u="none">
                <a:solidFill>
                  <a:srgbClr val="FF3131"/>
                </a:solidFill>
                <a:latin typeface="Noto Sans T Chinese"/>
              </a:rPr>
              <a:t>                支援服務</a:t>
            </a:r>
            <a:r>
              <a:rPr lang="en-US" sz="3200" strike="noStrike" u="none">
                <a:solidFill>
                  <a:srgbClr val="000000"/>
                </a:solidFill>
                <a:ea typeface="Noto Sans T Chinese"/>
              </a:rPr>
              <a:t>，</a:t>
            </a:r>
            <a:r>
              <a:rPr lang="en-US" sz="3200" strike="noStrike" u="none">
                <a:solidFill>
                  <a:srgbClr val="FF3131"/>
                </a:solidFill>
                <a:ea typeface="Noto Sans T Chinese"/>
              </a:rPr>
              <a:t>應於申請辦理實驗教計畫中載明</a:t>
            </a:r>
            <a:r>
              <a:rPr lang="en-US" sz="3200" strike="noStrike" u="none">
                <a:solidFill>
                  <a:srgbClr val="000000"/>
                </a:solidFill>
                <a:ea typeface="Noto Sans T Chinese"/>
              </a:rPr>
              <a:t>。</a:t>
            </a:r>
          </a:p>
        </p:txBody>
      </p:sp>
      <p:sp>
        <p:nvSpPr>
          <p:cNvPr name="TextBox 6" id="6"/>
          <p:cNvSpPr txBox="true"/>
          <p:nvPr/>
        </p:nvSpPr>
        <p:spPr>
          <a:xfrm rot="0">
            <a:off x="766141" y="6075050"/>
            <a:ext cx="1509875" cy="712470"/>
          </a:xfrm>
          <a:prstGeom prst="rect">
            <a:avLst/>
          </a:prstGeom>
        </p:spPr>
        <p:txBody>
          <a:bodyPr anchor="t" rtlCol="false" tIns="0" lIns="0" bIns="0" rIns="0">
            <a:spAutoFit/>
          </a:bodyPr>
          <a:lstStyle/>
          <a:p>
            <a:pPr>
              <a:lnSpc>
                <a:spcPts val="5880"/>
              </a:lnSpc>
            </a:pPr>
            <a:r>
              <a:rPr lang="en-US" sz="4200">
                <a:solidFill>
                  <a:srgbClr val="FF914D"/>
                </a:solidFill>
                <a:ea typeface="Noto Sans T Chinese Bold"/>
              </a:rPr>
              <a:t>第3條</a:t>
            </a:r>
          </a:p>
        </p:txBody>
      </p:sp>
      <p:sp>
        <p:nvSpPr>
          <p:cNvPr name="TextBox 7" id="7"/>
          <p:cNvSpPr txBox="true"/>
          <p:nvPr/>
        </p:nvSpPr>
        <p:spPr>
          <a:xfrm rot="0">
            <a:off x="13972990" y="710883"/>
            <a:ext cx="3131195" cy="528320"/>
          </a:xfrm>
          <a:prstGeom prst="rect">
            <a:avLst/>
          </a:prstGeom>
        </p:spPr>
        <p:txBody>
          <a:bodyPr anchor="t" rtlCol="false" tIns="0" lIns="0" bIns="0" rIns="0">
            <a:spAutoFit/>
          </a:bodyPr>
          <a:lstStyle/>
          <a:p>
            <a:pPr>
              <a:lnSpc>
                <a:spcPts val="4480"/>
              </a:lnSpc>
            </a:pPr>
            <a:r>
              <a:rPr lang="en-US" sz="3200">
                <a:solidFill>
                  <a:srgbClr val="000000"/>
                </a:solidFill>
                <a:ea typeface="Noto Sans T Chinese Bold"/>
              </a:rPr>
              <a:t>依特教法第27條</a:t>
            </a:r>
          </a:p>
        </p:txBody>
      </p:sp>
      <p:sp>
        <p:nvSpPr>
          <p:cNvPr name="TextBox 8" id="8"/>
          <p:cNvSpPr txBox="true"/>
          <p:nvPr/>
        </p:nvSpPr>
        <p:spPr>
          <a:xfrm rot="0">
            <a:off x="15209930" y="4088135"/>
            <a:ext cx="1479500" cy="52832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ea typeface="Noto Sans T Chinese Bold"/>
              </a:rPr>
              <a:t>根據IEP</a:t>
            </a:r>
          </a:p>
        </p:txBody>
      </p:sp>
      <p:sp>
        <p:nvSpPr>
          <p:cNvPr name="TextBox 9" id="9"/>
          <p:cNvSpPr txBox="true"/>
          <p:nvPr/>
        </p:nvSpPr>
        <p:spPr>
          <a:xfrm rot="0">
            <a:off x="7797021" y="5480055"/>
            <a:ext cx="1479500" cy="52832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ea typeface="Noto Sans T Chinese Bold"/>
              </a:rPr>
              <a:t>根據IEP</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FFFBFD"/>
        </a:solidFill>
      </p:bgPr>
    </p:bg>
    <p:spTree>
      <p:nvGrpSpPr>
        <p:cNvPr id="1" name=""/>
        <p:cNvGrpSpPr/>
        <p:nvPr/>
      </p:nvGrpSpPr>
      <p:grpSpPr>
        <a:xfrm>
          <a:off x="0" y="0"/>
          <a:ext cx="0" cy="0"/>
          <a:chOff x="0" y="0"/>
          <a:chExt cx="0" cy="0"/>
        </a:xfrm>
      </p:grpSpPr>
      <p:sp>
        <p:nvSpPr>
          <p:cNvPr name="TextBox 2" id="2"/>
          <p:cNvSpPr txBox="true"/>
          <p:nvPr/>
        </p:nvSpPr>
        <p:spPr>
          <a:xfrm rot="0">
            <a:off x="620782" y="1793765"/>
            <a:ext cx="17046437" cy="5450205"/>
          </a:xfrm>
          <a:prstGeom prst="rect">
            <a:avLst/>
          </a:prstGeom>
        </p:spPr>
        <p:txBody>
          <a:bodyPr anchor="t" rtlCol="false" tIns="0" lIns="0" bIns="0" rIns="0">
            <a:spAutoFit/>
          </a:bodyPr>
          <a:lstStyle/>
          <a:p>
            <a:pPr algn="l" marL="0" indent="0" lvl="0">
              <a:lnSpc>
                <a:spcPts val="4800"/>
              </a:lnSpc>
              <a:spcBef>
                <a:spcPct val="0"/>
              </a:spcBef>
            </a:pPr>
            <a:r>
              <a:rPr lang="en-US" sz="3200" strike="noStrike" u="none">
                <a:solidFill>
                  <a:srgbClr val="000000"/>
                </a:solidFill>
                <a:ea typeface="Noto Sans T Chinese"/>
              </a:rPr>
              <a:t>運用團隊合作方式，針對身心障礙學生個別特性所訂定之特殊教育及相關服務計畫；其內容包括下列事項：</a:t>
            </a:r>
          </a:p>
          <a:p>
            <a:pPr algn="l" marL="0" indent="0" lvl="0">
              <a:lnSpc>
                <a:spcPts val="4800"/>
              </a:lnSpc>
              <a:spcBef>
                <a:spcPct val="0"/>
              </a:spcBef>
            </a:pPr>
            <a:r>
              <a:rPr lang="en-US" sz="3200" strike="noStrike" u="none">
                <a:solidFill>
                  <a:srgbClr val="FF3131"/>
                </a:solidFill>
                <a:ea typeface="Noto Sans T Chinese"/>
              </a:rPr>
              <a:t>一、學生能力現況、家庭狀況及需求評估。</a:t>
            </a:r>
          </a:p>
          <a:p>
            <a:pPr algn="l" marL="0" indent="0" lvl="0">
              <a:lnSpc>
                <a:spcPts val="4800"/>
              </a:lnSpc>
              <a:spcBef>
                <a:spcPct val="0"/>
              </a:spcBef>
            </a:pPr>
            <a:r>
              <a:rPr lang="en-US" sz="3200" strike="noStrike" u="none">
                <a:solidFill>
                  <a:srgbClr val="FF3131"/>
                </a:solidFill>
                <a:ea typeface="Noto Sans T Chinese"/>
              </a:rPr>
              <a:t>二、學生所需特殊教育、相關服務及支持策略。</a:t>
            </a:r>
          </a:p>
          <a:p>
            <a:pPr algn="l" marL="0" indent="0" lvl="0">
              <a:lnSpc>
                <a:spcPts val="4800"/>
              </a:lnSpc>
              <a:spcBef>
                <a:spcPct val="0"/>
              </a:spcBef>
            </a:pPr>
            <a:r>
              <a:rPr lang="en-US" sz="3200" strike="noStrike" u="none">
                <a:solidFill>
                  <a:srgbClr val="FF3131"/>
                </a:solidFill>
                <a:ea typeface="Noto Sans T Chinese"/>
              </a:rPr>
              <a:t>三、學年與學期教育目標、達成學期教育目標之評量方式、日期及標準。</a:t>
            </a:r>
          </a:p>
          <a:p>
            <a:pPr algn="l" marL="0" indent="0" lvl="0">
              <a:lnSpc>
                <a:spcPts val="4800"/>
              </a:lnSpc>
              <a:spcBef>
                <a:spcPct val="0"/>
              </a:spcBef>
            </a:pPr>
            <a:r>
              <a:rPr lang="en-US" sz="3200" strike="noStrike" u="none">
                <a:solidFill>
                  <a:srgbClr val="FF3131"/>
                </a:solidFill>
                <a:ea typeface="Noto Sans T Chinese"/>
              </a:rPr>
              <a:t>四、具情緒與行為問題學生所需之行為功能介入方案及行政支援。</a:t>
            </a:r>
          </a:p>
          <a:p>
            <a:pPr algn="l" marL="0" indent="0" lvl="0">
              <a:lnSpc>
                <a:spcPts val="4800"/>
              </a:lnSpc>
              <a:spcBef>
                <a:spcPct val="0"/>
              </a:spcBef>
            </a:pPr>
            <a:r>
              <a:rPr lang="en-US" sz="3200" strike="noStrike" u="none">
                <a:solidFill>
                  <a:srgbClr val="FF3131"/>
                </a:solidFill>
                <a:ea typeface="Noto Sans T Chinese"/>
              </a:rPr>
              <a:t>五、學生之轉銜輔導及服務內容。</a:t>
            </a:r>
          </a:p>
          <a:p>
            <a:pPr algn="l" marL="0" indent="0" lvl="0">
              <a:lnSpc>
                <a:spcPts val="4800"/>
              </a:lnSpc>
              <a:spcBef>
                <a:spcPct val="0"/>
              </a:spcBef>
            </a:pPr>
            <a:r>
              <a:rPr lang="en-US" sz="3200" strike="noStrike" u="none">
                <a:solidFill>
                  <a:srgbClr val="000000"/>
                </a:solidFill>
                <a:ea typeface="Noto Sans T Chinese"/>
              </a:rPr>
              <a:t>前項第五款所定轉銜輔導及服務，包括升學輔導、生活、就業、心理輔導、福利服務及其他相關專業服務等項目。</a:t>
            </a:r>
          </a:p>
        </p:txBody>
      </p:sp>
      <p:sp>
        <p:nvSpPr>
          <p:cNvPr name="TextBox 3" id="3"/>
          <p:cNvSpPr txBox="true"/>
          <p:nvPr/>
        </p:nvSpPr>
        <p:spPr>
          <a:xfrm rot="0">
            <a:off x="541683" y="418147"/>
            <a:ext cx="14996905" cy="821055"/>
          </a:xfrm>
          <a:prstGeom prst="rect">
            <a:avLst/>
          </a:prstGeom>
        </p:spPr>
        <p:txBody>
          <a:bodyPr anchor="t" rtlCol="false" tIns="0" lIns="0" bIns="0" rIns="0">
            <a:spAutoFit/>
          </a:bodyPr>
          <a:lstStyle/>
          <a:p>
            <a:pPr>
              <a:lnSpc>
                <a:spcPts val="6719"/>
              </a:lnSpc>
            </a:pPr>
            <a:r>
              <a:rPr lang="en-US" sz="4800">
                <a:solidFill>
                  <a:srgbClr val="000000"/>
                </a:solidFill>
                <a:ea typeface="Noto Sans T Chinese Bold"/>
              </a:rPr>
              <a:t>什麼是IEP？</a:t>
            </a:r>
          </a:p>
        </p:txBody>
      </p:sp>
      <p:sp>
        <p:nvSpPr>
          <p:cNvPr name="TextBox 4" id="4"/>
          <p:cNvSpPr txBox="true"/>
          <p:nvPr/>
        </p:nvSpPr>
        <p:spPr>
          <a:xfrm rot="0">
            <a:off x="4972878" y="418147"/>
            <a:ext cx="4267200" cy="821055"/>
          </a:xfrm>
          <a:prstGeom prst="rect">
            <a:avLst/>
          </a:prstGeom>
        </p:spPr>
        <p:txBody>
          <a:bodyPr anchor="t" rtlCol="false" tIns="0" lIns="0" bIns="0" rIns="0">
            <a:spAutoFit/>
          </a:bodyPr>
          <a:lstStyle/>
          <a:p>
            <a:pPr algn="ctr">
              <a:lnSpc>
                <a:spcPts val="6719"/>
              </a:lnSpc>
              <a:spcBef>
                <a:spcPct val="0"/>
              </a:spcBef>
            </a:pPr>
            <a:r>
              <a:rPr lang="en-US" sz="4800">
                <a:solidFill>
                  <a:srgbClr val="000000"/>
                </a:solidFill>
                <a:ea typeface="Noto Sans T Chinese Bold"/>
              </a:rPr>
              <a:t>個別化教育計畫</a:t>
            </a:r>
          </a:p>
        </p:txBody>
      </p:sp>
      <p:sp>
        <p:nvSpPr>
          <p:cNvPr name="TextBox 5" id="5"/>
          <p:cNvSpPr txBox="true"/>
          <p:nvPr/>
        </p:nvSpPr>
        <p:spPr>
          <a:xfrm rot="0">
            <a:off x="125482" y="8588375"/>
            <a:ext cx="18095843" cy="669925"/>
          </a:xfrm>
          <a:prstGeom prst="rect">
            <a:avLst/>
          </a:prstGeom>
        </p:spPr>
        <p:txBody>
          <a:bodyPr anchor="t" rtlCol="false" tIns="0" lIns="0" bIns="0" rIns="0">
            <a:spAutoFit/>
          </a:bodyPr>
          <a:lstStyle/>
          <a:p>
            <a:pPr algn="ctr">
              <a:lnSpc>
                <a:spcPts val="5599"/>
              </a:lnSpc>
              <a:spcBef>
                <a:spcPct val="0"/>
              </a:spcBef>
            </a:pPr>
            <a:r>
              <a:rPr lang="en-US" sz="3999">
                <a:solidFill>
                  <a:srgbClr val="FF3131"/>
                </a:solidFill>
                <a:latin typeface="Noto Sans T Chinese Bold"/>
              </a:rPr>
              <a:t>IEP是紀錄學生能力、評估需求，並以其作為基礎發展目標，整合各種資源的計畫</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FFFBFD"/>
        </a:solidFill>
      </p:bgPr>
    </p:bg>
    <p:spTree>
      <p:nvGrpSpPr>
        <p:cNvPr id="1" name=""/>
        <p:cNvGrpSpPr/>
        <p:nvPr/>
      </p:nvGrpSpPr>
      <p:grpSpPr>
        <a:xfrm>
          <a:off x="0" y="0"/>
          <a:ext cx="0" cy="0"/>
          <a:chOff x="0" y="0"/>
          <a:chExt cx="0" cy="0"/>
        </a:xfrm>
      </p:grpSpPr>
      <p:sp>
        <p:nvSpPr>
          <p:cNvPr name="TextBox 2" id="2"/>
          <p:cNvSpPr txBox="true"/>
          <p:nvPr/>
        </p:nvSpPr>
        <p:spPr>
          <a:xfrm rot="0">
            <a:off x="644594" y="570548"/>
            <a:ext cx="3048000" cy="821055"/>
          </a:xfrm>
          <a:prstGeom prst="rect">
            <a:avLst/>
          </a:prstGeom>
        </p:spPr>
        <p:txBody>
          <a:bodyPr anchor="t" rtlCol="false" tIns="0" lIns="0" bIns="0" rIns="0">
            <a:spAutoFit/>
          </a:bodyPr>
          <a:lstStyle/>
          <a:p>
            <a:pPr algn="ctr">
              <a:lnSpc>
                <a:spcPts val="6719"/>
              </a:lnSpc>
            </a:pPr>
            <a:r>
              <a:rPr lang="en-US" sz="4800" u="sng">
                <a:solidFill>
                  <a:srgbClr val="000000"/>
                </a:solidFill>
                <a:ea typeface="Noto Sans T Chinese Bold"/>
              </a:rPr>
              <a:t>特殊教育法</a:t>
            </a:r>
          </a:p>
        </p:txBody>
      </p:sp>
      <p:sp>
        <p:nvSpPr>
          <p:cNvPr name="TextBox 3" id="3"/>
          <p:cNvSpPr txBox="true"/>
          <p:nvPr/>
        </p:nvSpPr>
        <p:spPr>
          <a:xfrm rot="0">
            <a:off x="644594" y="2561811"/>
            <a:ext cx="17485568" cy="7159682"/>
          </a:xfrm>
          <a:prstGeom prst="rect">
            <a:avLst/>
          </a:prstGeom>
        </p:spPr>
        <p:txBody>
          <a:bodyPr anchor="t" rtlCol="false" tIns="0" lIns="0" bIns="0" rIns="0">
            <a:spAutoFit/>
          </a:bodyPr>
          <a:lstStyle/>
          <a:p>
            <a:pPr algn="just">
              <a:lnSpc>
                <a:spcPts val="4371"/>
              </a:lnSpc>
              <a:spcBef>
                <a:spcPct val="0"/>
              </a:spcBef>
            </a:pPr>
            <a:r>
              <a:rPr lang="en-US" sz="3122">
                <a:solidFill>
                  <a:srgbClr val="000000"/>
                </a:solidFill>
                <a:ea typeface="Noto Sans T Chinese"/>
              </a:rPr>
              <a:t>學校及幼兒園應依身心障礙學生及幼兒之教育需求，提供下列支持服務：</a:t>
            </a:r>
          </a:p>
          <a:p>
            <a:pPr algn="just">
              <a:lnSpc>
                <a:spcPts val="4371"/>
              </a:lnSpc>
              <a:spcBef>
                <a:spcPct val="0"/>
              </a:spcBef>
            </a:pPr>
            <a:r>
              <a:rPr lang="en-US" sz="3122">
                <a:solidFill>
                  <a:srgbClr val="FF3131"/>
                </a:solidFill>
                <a:ea typeface="Noto Sans T Chinese"/>
              </a:rPr>
              <a:t>一、教育及運動輔具服務。</a:t>
            </a:r>
          </a:p>
          <a:p>
            <a:pPr algn="just">
              <a:lnSpc>
                <a:spcPts val="4371"/>
              </a:lnSpc>
              <a:spcBef>
                <a:spcPct val="0"/>
              </a:spcBef>
            </a:pPr>
            <a:r>
              <a:rPr lang="en-US" sz="3122">
                <a:solidFill>
                  <a:srgbClr val="FF3131"/>
                </a:solidFill>
                <a:ea typeface="Noto Sans T Chinese"/>
              </a:rPr>
              <a:t>二、適性教材服務。</a:t>
            </a:r>
          </a:p>
          <a:p>
            <a:pPr algn="just">
              <a:lnSpc>
                <a:spcPts val="4371"/>
              </a:lnSpc>
              <a:spcBef>
                <a:spcPct val="0"/>
              </a:spcBef>
            </a:pPr>
            <a:r>
              <a:rPr lang="en-US" sz="3122">
                <a:solidFill>
                  <a:srgbClr val="FF3131"/>
                </a:solidFill>
                <a:ea typeface="Noto Sans T Chinese"/>
              </a:rPr>
              <a:t>三、學習及生活人力協助。</a:t>
            </a:r>
          </a:p>
          <a:p>
            <a:pPr algn="just">
              <a:lnSpc>
                <a:spcPts val="4371"/>
              </a:lnSpc>
              <a:spcBef>
                <a:spcPct val="0"/>
              </a:spcBef>
            </a:pPr>
            <a:r>
              <a:rPr lang="en-US" sz="3122">
                <a:solidFill>
                  <a:srgbClr val="FF3131"/>
                </a:solidFill>
                <a:ea typeface="Noto Sans T Chinese"/>
              </a:rPr>
              <a:t>四、復健服務。</a:t>
            </a:r>
          </a:p>
          <a:p>
            <a:pPr algn="just">
              <a:lnSpc>
                <a:spcPts val="4371"/>
              </a:lnSpc>
              <a:spcBef>
                <a:spcPct val="0"/>
              </a:spcBef>
            </a:pPr>
            <a:r>
              <a:rPr lang="en-US" sz="3122">
                <a:solidFill>
                  <a:srgbClr val="FF3131"/>
                </a:solidFill>
                <a:ea typeface="Noto Sans T Chinese"/>
              </a:rPr>
              <a:t>五、家庭支持服務。 </a:t>
            </a:r>
            <a:r>
              <a:rPr lang="en-US" sz="3122">
                <a:solidFill>
                  <a:srgbClr val="000000"/>
                </a:solidFill>
                <a:ea typeface="Noto Sans T Chinese"/>
              </a:rPr>
              <a:t>家長諮詢、親職教育與特殊教育相關研習及資訊</a:t>
            </a:r>
          </a:p>
          <a:p>
            <a:pPr algn="just">
              <a:lnSpc>
                <a:spcPts val="4371"/>
              </a:lnSpc>
              <a:spcBef>
                <a:spcPct val="0"/>
              </a:spcBef>
            </a:pPr>
            <a:r>
              <a:rPr lang="en-US" sz="3122">
                <a:solidFill>
                  <a:srgbClr val="FF3131"/>
                </a:solidFill>
                <a:ea typeface="Noto Sans T Chinese"/>
              </a:rPr>
              <a:t>六、適應體育服務。</a:t>
            </a:r>
          </a:p>
          <a:p>
            <a:pPr algn="just">
              <a:lnSpc>
                <a:spcPts val="4371"/>
              </a:lnSpc>
              <a:spcBef>
                <a:spcPct val="0"/>
              </a:spcBef>
            </a:pPr>
            <a:r>
              <a:rPr lang="en-US" sz="3122">
                <a:solidFill>
                  <a:srgbClr val="000000"/>
                </a:solidFill>
                <a:ea typeface="Noto Sans T Chinese"/>
              </a:rPr>
              <a:t>七、校園無障礙環境。</a:t>
            </a:r>
          </a:p>
          <a:p>
            <a:pPr algn="just">
              <a:lnSpc>
                <a:spcPts val="4371"/>
              </a:lnSpc>
              <a:spcBef>
                <a:spcPct val="0"/>
              </a:spcBef>
            </a:pPr>
            <a:r>
              <a:rPr lang="en-US" sz="3122">
                <a:solidFill>
                  <a:srgbClr val="000000"/>
                </a:solidFill>
                <a:ea typeface="Noto Sans T Chinese"/>
              </a:rPr>
              <a:t>八、其他支持服務。</a:t>
            </a:r>
          </a:p>
          <a:p>
            <a:pPr algn="just">
              <a:lnSpc>
                <a:spcPts val="4371"/>
              </a:lnSpc>
              <a:spcBef>
                <a:spcPct val="0"/>
              </a:spcBef>
            </a:pPr>
          </a:p>
          <a:p>
            <a:pPr algn="just">
              <a:lnSpc>
                <a:spcPts val="4371"/>
              </a:lnSpc>
            </a:pPr>
            <a:r>
              <a:rPr lang="en-US" sz="3122">
                <a:solidFill>
                  <a:srgbClr val="000000"/>
                </a:solidFill>
                <a:ea typeface="Noto Sans T Chinese"/>
              </a:rPr>
              <a:t>經主管機關許可實施</a:t>
            </a:r>
            <a:r>
              <a:rPr lang="en-US" sz="3122">
                <a:solidFill>
                  <a:srgbClr val="FF3131"/>
                </a:solidFill>
                <a:ea typeface="Noto Sans T Chinese"/>
              </a:rPr>
              <a:t>非學校型態實驗教育之身心障礙學生</a:t>
            </a:r>
            <a:r>
              <a:rPr lang="en-US" sz="3122">
                <a:solidFill>
                  <a:srgbClr val="000000"/>
                </a:solidFill>
                <a:ea typeface="Noto Sans T Chinese"/>
              </a:rPr>
              <a:t>，適用前項</a:t>
            </a:r>
            <a:r>
              <a:rPr lang="en-US" sz="3122">
                <a:solidFill>
                  <a:srgbClr val="FF3131"/>
                </a:solidFill>
                <a:ea typeface="Noto Sans T Chinese"/>
              </a:rPr>
              <a:t>第一款至第六款服務</a:t>
            </a:r>
            <a:r>
              <a:rPr lang="en-US" sz="3122">
                <a:solidFill>
                  <a:srgbClr val="000000"/>
                </a:solidFill>
                <a:ea typeface="Noto Sans T Chinese"/>
              </a:rPr>
              <a:t>。</a:t>
            </a:r>
          </a:p>
          <a:p>
            <a:pPr algn="just">
              <a:lnSpc>
                <a:spcPts val="4371"/>
              </a:lnSpc>
              <a:spcBef>
                <a:spcPct val="0"/>
              </a:spcBef>
            </a:pPr>
            <a:r>
              <a:rPr lang="en-US" sz="3122">
                <a:solidFill>
                  <a:srgbClr val="000000"/>
                </a:solidFill>
                <a:ea typeface="Noto Sans T Chinese"/>
              </a:rPr>
              <a:t>前二項支持服務內容、形式、提供方式、成效檢核及其他相關事項之辦法，由中央主管機關定之。</a:t>
            </a:r>
          </a:p>
          <a:p>
            <a:pPr algn="just">
              <a:lnSpc>
                <a:spcPts val="4371"/>
              </a:lnSpc>
              <a:spcBef>
                <a:spcPct val="0"/>
              </a:spcBef>
            </a:pPr>
          </a:p>
        </p:txBody>
      </p:sp>
      <p:sp>
        <p:nvSpPr>
          <p:cNvPr name="TextBox 4" id="4"/>
          <p:cNvSpPr txBox="true"/>
          <p:nvPr/>
        </p:nvSpPr>
        <p:spPr>
          <a:xfrm rot="0">
            <a:off x="644594" y="1710338"/>
            <a:ext cx="2255310" cy="712470"/>
          </a:xfrm>
          <a:prstGeom prst="rect">
            <a:avLst/>
          </a:prstGeom>
        </p:spPr>
        <p:txBody>
          <a:bodyPr anchor="t" rtlCol="false" tIns="0" lIns="0" bIns="0" rIns="0">
            <a:spAutoFit/>
          </a:bodyPr>
          <a:lstStyle/>
          <a:p>
            <a:pPr>
              <a:lnSpc>
                <a:spcPts val="5880"/>
              </a:lnSpc>
            </a:pPr>
            <a:r>
              <a:rPr lang="en-US" sz="4200">
                <a:solidFill>
                  <a:srgbClr val="FF914D"/>
                </a:solidFill>
                <a:ea typeface="Noto Sans T Chinese Bold"/>
              </a:rPr>
              <a:t>第38條</a:t>
            </a:r>
          </a:p>
        </p:txBody>
      </p:sp>
      <p:sp>
        <p:nvSpPr>
          <p:cNvPr name="TextBox 5" id="5"/>
          <p:cNvSpPr txBox="true"/>
          <p:nvPr/>
        </p:nvSpPr>
        <p:spPr>
          <a:xfrm rot="0">
            <a:off x="5901359" y="4236028"/>
            <a:ext cx="4187577" cy="52832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ea typeface="Noto Sans T Chinese"/>
              </a:rPr>
              <a:t>助理員（教師、學生） </a:t>
            </a:r>
          </a:p>
        </p:txBody>
      </p:sp>
      <p:sp>
        <p:nvSpPr>
          <p:cNvPr name="TextBox 6" id="6"/>
          <p:cNvSpPr txBox="true"/>
          <p:nvPr/>
        </p:nvSpPr>
        <p:spPr>
          <a:xfrm rot="0">
            <a:off x="5901359" y="3133986"/>
            <a:ext cx="11586541" cy="528320"/>
          </a:xfrm>
          <a:prstGeom prst="rect">
            <a:avLst/>
          </a:prstGeom>
        </p:spPr>
        <p:txBody>
          <a:bodyPr anchor="t" rtlCol="false" tIns="0" lIns="0" bIns="0" rIns="0">
            <a:spAutoFit/>
          </a:bodyPr>
          <a:lstStyle/>
          <a:p>
            <a:pPr>
              <a:lnSpc>
                <a:spcPts val="4480"/>
              </a:lnSpc>
              <a:spcBef>
                <a:spcPct val="0"/>
              </a:spcBef>
            </a:pPr>
            <a:r>
              <a:rPr lang="en-US" sz="3200">
                <a:solidFill>
                  <a:srgbClr val="000000"/>
                </a:solidFill>
                <a:ea typeface="Noto Sans T Chinese"/>
              </a:rPr>
              <a:t>視覺、聽覺、行動移位與擺位、閱讀與書寫、溝通、電腦輔具等</a:t>
            </a:r>
          </a:p>
        </p:txBody>
      </p:sp>
      <p:sp>
        <p:nvSpPr>
          <p:cNvPr name="TextBox 7" id="7"/>
          <p:cNvSpPr txBox="true"/>
          <p:nvPr/>
        </p:nvSpPr>
        <p:spPr>
          <a:xfrm rot="0">
            <a:off x="4675947" y="3694532"/>
            <a:ext cx="12287250" cy="528320"/>
          </a:xfrm>
          <a:prstGeom prst="rect">
            <a:avLst/>
          </a:prstGeom>
        </p:spPr>
        <p:txBody>
          <a:bodyPr anchor="t" rtlCol="false" tIns="0" lIns="0" bIns="0" rIns="0">
            <a:spAutoFit/>
          </a:bodyPr>
          <a:lstStyle/>
          <a:p>
            <a:pPr algn="l" marL="0" indent="0" lvl="0">
              <a:lnSpc>
                <a:spcPts val="4480"/>
              </a:lnSpc>
              <a:spcBef>
                <a:spcPct val="0"/>
              </a:spcBef>
            </a:pPr>
            <a:r>
              <a:rPr lang="en-US" sz="3200" strike="noStrike" u="none">
                <a:solidFill>
                  <a:srgbClr val="000000"/>
                </a:solidFill>
                <a:ea typeface="Noto Sans T Chinese"/>
              </a:rPr>
              <a:t>點字、放大字體、有聲書籍與其他點字、觸覺式、色彩強化、手語等</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TextBox 2" id="2"/>
          <p:cNvSpPr txBox="true"/>
          <p:nvPr/>
        </p:nvSpPr>
        <p:spPr>
          <a:xfrm rot="0">
            <a:off x="571500" y="540703"/>
            <a:ext cx="9778862" cy="821055"/>
          </a:xfrm>
          <a:prstGeom prst="rect">
            <a:avLst/>
          </a:prstGeom>
        </p:spPr>
        <p:txBody>
          <a:bodyPr anchor="t" rtlCol="false" tIns="0" lIns="0" bIns="0" rIns="0">
            <a:spAutoFit/>
          </a:bodyPr>
          <a:lstStyle/>
          <a:p>
            <a:pPr>
              <a:lnSpc>
                <a:spcPts val="6719"/>
              </a:lnSpc>
            </a:pPr>
            <a:r>
              <a:rPr lang="en-US" sz="4800" u="sng">
                <a:solidFill>
                  <a:srgbClr val="000000"/>
                </a:solidFill>
                <a:ea typeface="Noto Sans T Chinese Bold"/>
                <a:hlinkClick r:id="rId2" tooltip="https://law.moj.gov.tw/LawClass/LawAll.aspx?pcode=H0080084"/>
              </a:rPr>
              <a:t>身心障礙學生支持服務辦法</a:t>
            </a:r>
          </a:p>
        </p:txBody>
      </p:sp>
      <p:sp>
        <p:nvSpPr>
          <p:cNvPr name="TextBox 3" id="3"/>
          <p:cNvSpPr txBox="true"/>
          <p:nvPr/>
        </p:nvSpPr>
        <p:spPr>
          <a:xfrm rot="0">
            <a:off x="13972990" y="710883"/>
            <a:ext cx="3131195" cy="528320"/>
          </a:xfrm>
          <a:prstGeom prst="rect">
            <a:avLst/>
          </a:prstGeom>
        </p:spPr>
        <p:txBody>
          <a:bodyPr anchor="t" rtlCol="false" tIns="0" lIns="0" bIns="0" rIns="0">
            <a:spAutoFit/>
          </a:bodyPr>
          <a:lstStyle/>
          <a:p>
            <a:pPr>
              <a:lnSpc>
                <a:spcPts val="4480"/>
              </a:lnSpc>
            </a:pPr>
            <a:r>
              <a:rPr lang="en-US" sz="3200">
                <a:solidFill>
                  <a:srgbClr val="000000"/>
                </a:solidFill>
                <a:ea typeface="Noto Sans T Chinese Bold"/>
              </a:rPr>
              <a:t>依特教法第38條</a:t>
            </a:r>
          </a:p>
        </p:txBody>
      </p:sp>
      <p:sp>
        <p:nvSpPr>
          <p:cNvPr name="TextBox 4" id="4"/>
          <p:cNvSpPr txBox="true"/>
          <p:nvPr/>
        </p:nvSpPr>
        <p:spPr>
          <a:xfrm rot="0">
            <a:off x="514350" y="3468659"/>
            <a:ext cx="17259300" cy="3292532"/>
          </a:xfrm>
          <a:prstGeom prst="rect">
            <a:avLst/>
          </a:prstGeom>
        </p:spPr>
        <p:txBody>
          <a:bodyPr anchor="t" rtlCol="false" tIns="0" lIns="0" bIns="0" rIns="0">
            <a:spAutoFit/>
          </a:bodyPr>
          <a:lstStyle/>
          <a:p>
            <a:pPr algn="just" marL="674201" indent="-337100" lvl="1">
              <a:lnSpc>
                <a:spcPts val="4371"/>
              </a:lnSpc>
              <a:buFont typeface="Arial"/>
              <a:buChar char="•"/>
            </a:pPr>
            <a:r>
              <a:rPr lang="en-US" sz="3122" strike="noStrike" u="none">
                <a:solidFill>
                  <a:srgbClr val="000000"/>
                </a:solidFill>
                <a:ea typeface="Noto Sans T Chinese"/>
              </a:rPr>
              <a:t>學校（園）及機構提供本法第三十三條第一項各款之支持服務，應於身心障礙學生個別化教育計畫或個別化支持計畫中載明。</a:t>
            </a:r>
          </a:p>
          <a:p>
            <a:pPr algn="just" marL="674201" indent="-337100" lvl="1">
              <a:lnSpc>
                <a:spcPts val="4371"/>
              </a:lnSpc>
              <a:buFont typeface="Arial"/>
              <a:buChar char="•"/>
            </a:pPr>
            <a:r>
              <a:rPr lang="en-US" sz="3122" strike="noStrike" u="none">
                <a:solidFill>
                  <a:srgbClr val="000000"/>
                </a:solidFill>
                <a:ea typeface="Noto Sans T Chinese"/>
              </a:rPr>
              <a:t>學校（園）及機構得向特殊教育資源中心申請提供支持服務，或向各該管主管機關申請補助經費。</a:t>
            </a:r>
          </a:p>
          <a:p>
            <a:pPr algn="just" marL="674201" indent="-337100" lvl="1">
              <a:lnSpc>
                <a:spcPts val="4371"/>
              </a:lnSpc>
              <a:buFont typeface="Arial"/>
              <a:buChar char="•"/>
            </a:pPr>
            <a:r>
              <a:rPr lang="en-US" sz="3122" strike="noStrike" u="none">
                <a:solidFill>
                  <a:srgbClr val="000000"/>
                </a:solidFill>
                <a:ea typeface="Noto Sans T Chinese"/>
              </a:rPr>
              <a:t>經主管機關許可在家實施</a:t>
            </a:r>
            <a:r>
              <a:rPr lang="en-US" sz="3122" strike="noStrike" u="none">
                <a:solidFill>
                  <a:srgbClr val="FF3131"/>
                </a:solidFill>
                <a:ea typeface="Noto Sans T Chinese"/>
              </a:rPr>
              <a:t>非學校型態實驗教育之身心障礙學生</a:t>
            </a:r>
            <a:r>
              <a:rPr lang="en-US" sz="3122" strike="noStrike" u="none">
                <a:solidFill>
                  <a:srgbClr val="000000"/>
                </a:solidFill>
                <a:ea typeface="Noto Sans T Chinese"/>
              </a:rPr>
              <a:t>，適用本法第三十三條第一項各款之支持服務前，</a:t>
            </a:r>
            <a:r>
              <a:rPr lang="en-US" sz="3122" strike="noStrike" u="none">
                <a:solidFill>
                  <a:srgbClr val="FF3131"/>
                </a:solidFill>
                <a:ea typeface="Noto Sans T Chinese"/>
              </a:rPr>
              <a:t>應將所需服務於實驗教育計畫中載明</a:t>
            </a:r>
            <a:r>
              <a:rPr lang="en-US" sz="3122" strike="noStrike" u="none">
                <a:solidFill>
                  <a:srgbClr val="000000"/>
                </a:solidFill>
                <a:ea typeface="Noto Sans T Chinese"/>
              </a:rPr>
              <a:t>。</a:t>
            </a:r>
          </a:p>
        </p:txBody>
      </p:sp>
      <p:sp>
        <p:nvSpPr>
          <p:cNvPr name="TextBox 5" id="5"/>
          <p:cNvSpPr txBox="true"/>
          <p:nvPr/>
        </p:nvSpPr>
        <p:spPr>
          <a:xfrm rot="0">
            <a:off x="571500" y="2132751"/>
            <a:ext cx="2255310" cy="712470"/>
          </a:xfrm>
          <a:prstGeom prst="rect">
            <a:avLst/>
          </a:prstGeom>
        </p:spPr>
        <p:txBody>
          <a:bodyPr anchor="t" rtlCol="false" tIns="0" lIns="0" bIns="0" rIns="0">
            <a:spAutoFit/>
          </a:bodyPr>
          <a:lstStyle/>
          <a:p>
            <a:pPr>
              <a:lnSpc>
                <a:spcPts val="5880"/>
              </a:lnSpc>
            </a:pPr>
            <a:r>
              <a:rPr lang="en-US" sz="4200">
                <a:solidFill>
                  <a:srgbClr val="FF914D"/>
                </a:solidFill>
                <a:ea typeface="Noto Sans T Chinese Bold"/>
              </a:rPr>
              <a:t>第12條</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2893084">
            <a:off x="-343433" y="-2092184"/>
            <a:ext cx="6715726" cy="6936430"/>
          </a:xfrm>
          <a:custGeom>
            <a:avLst/>
            <a:gdLst/>
            <a:ahLst/>
            <a:cxnLst/>
            <a:rect r="r" b="b" t="t" l="l"/>
            <a:pathLst>
              <a:path h="6936430" w="6715726">
                <a:moveTo>
                  <a:pt x="0" y="0"/>
                </a:moveTo>
                <a:lnTo>
                  <a:pt x="6715725" y="0"/>
                </a:lnTo>
                <a:lnTo>
                  <a:pt x="6715725" y="6936431"/>
                </a:lnTo>
                <a:lnTo>
                  <a:pt x="0" y="6936431"/>
                </a:lnTo>
                <a:lnTo>
                  <a:pt x="0" y="0"/>
                </a:lnTo>
                <a:close/>
              </a:path>
            </a:pathLst>
          </a:custGeom>
          <a:blipFill>
            <a:blip r:embed="rId2"/>
            <a:stretch>
              <a:fillRect l="0" t="0" r="0" b="0"/>
            </a:stretch>
          </a:blipFill>
        </p:spPr>
      </p:sp>
      <p:sp>
        <p:nvSpPr>
          <p:cNvPr name="Freeform 3" id="3"/>
          <p:cNvSpPr/>
          <p:nvPr/>
        </p:nvSpPr>
        <p:spPr>
          <a:xfrm flipH="false" flipV="false" rot="9119920">
            <a:off x="-544079" y="-517716"/>
            <a:ext cx="2752029" cy="2942036"/>
          </a:xfrm>
          <a:custGeom>
            <a:avLst/>
            <a:gdLst/>
            <a:ahLst/>
            <a:cxnLst/>
            <a:rect r="r" b="b" t="t" l="l"/>
            <a:pathLst>
              <a:path h="2942036" w="2752029">
                <a:moveTo>
                  <a:pt x="0" y="0"/>
                </a:moveTo>
                <a:lnTo>
                  <a:pt x="2752029" y="0"/>
                </a:lnTo>
                <a:lnTo>
                  <a:pt x="2752029" y="2942035"/>
                </a:lnTo>
                <a:lnTo>
                  <a:pt x="0" y="2942035"/>
                </a:lnTo>
                <a:lnTo>
                  <a:pt x="0" y="0"/>
                </a:lnTo>
                <a:close/>
              </a:path>
            </a:pathLst>
          </a:custGeom>
          <a:blipFill>
            <a:blip r:embed="rId3">
              <a:alphaModFix amt="78000"/>
            </a:blip>
            <a:stretch>
              <a:fillRect l="0" t="0" r="0" b="0"/>
            </a:stretch>
          </a:blipFill>
        </p:spPr>
      </p:sp>
      <p:sp>
        <p:nvSpPr>
          <p:cNvPr name="TextBox 4" id="4"/>
          <p:cNvSpPr txBox="true"/>
          <p:nvPr/>
        </p:nvSpPr>
        <p:spPr>
          <a:xfrm rot="0">
            <a:off x="1685925" y="4462843"/>
            <a:ext cx="14916150" cy="1943735"/>
          </a:xfrm>
          <a:prstGeom prst="rect">
            <a:avLst/>
          </a:prstGeom>
        </p:spPr>
        <p:txBody>
          <a:bodyPr anchor="t" rtlCol="false" tIns="0" lIns="0" bIns="0" rIns="0">
            <a:spAutoFit/>
          </a:bodyPr>
          <a:lstStyle/>
          <a:p>
            <a:pPr algn="ctr">
              <a:lnSpc>
                <a:spcPts val="7840"/>
              </a:lnSpc>
              <a:spcBef>
                <a:spcPct val="0"/>
              </a:spcBef>
            </a:pPr>
            <a:r>
              <a:rPr lang="en-US" sz="5600">
                <a:solidFill>
                  <a:srgbClr val="000000"/>
                </a:solidFill>
                <a:ea typeface="Noto Sans T Chinese Bold"/>
              </a:rPr>
              <a:t>實驗教育中特教生的相關支援服務、支持服務的提供全需由非學機構、團體「自己提出」</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BFD"/>
        </a:solidFill>
      </p:bgPr>
    </p:bg>
    <p:spTree>
      <p:nvGrpSpPr>
        <p:cNvPr id="1" name=""/>
        <p:cNvGrpSpPr/>
        <p:nvPr/>
      </p:nvGrpSpPr>
      <p:grpSpPr>
        <a:xfrm>
          <a:off x="0" y="0"/>
          <a:ext cx="0" cy="0"/>
          <a:chOff x="0" y="0"/>
          <a:chExt cx="0" cy="0"/>
        </a:xfrm>
      </p:grpSpPr>
      <p:sp>
        <p:nvSpPr>
          <p:cNvPr name="Freeform 2" id="2"/>
          <p:cNvSpPr/>
          <p:nvPr/>
        </p:nvSpPr>
        <p:spPr>
          <a:xfrm flipH="false" flipV="false" rot="2893084">
            <a:off x="-924958" y="-2901261"/>
            <a:ext cx="6715726" cy="6936430"/>
          </a:xfrm>
          <a:custGeom>
            <a:avLst/>
            <a:gdLst/>
            <a:ahLst/>
            <a:cxnLst/>
            <a:rect r="r" b="b" t="t" l="l"/>
            <a:pathLst>
              <a:path h="6936430" w="6715726">
                <a:moveTo>
                  <a:pt x="0" y="0"/>
                </a:moveTo>
                <a:lnTo>
                  <a:pt x="6715726" y="0"/>
                </a:lnTo>
                <a:lnTo>
                  <a:pt x="6715726" y="6936430"/>
                </a:lnTo>
                <a:lnTo>
                  <a:pt x="0" y="6936430"/>
                </a:lnTo>
                <a:lnTo>
                  <a:pt x="0" y="0"/>
                </a:lnTo>
                <a:close/>
              </a:path>
            </a:pathLst>
          </a:custGeom>
          <a:blipFill>
            <a:blip r:embed="rId2"/>
            <a:stretch>
              <a:fillRect l="0" t="0" r="0" b="0"/>
            </a:stretch>
          </a:blipFill>
        </p:spPr>
      </p:sp>
      <p:sp>
        <p:nvSpPr>
          <p:cNvPr name="Freeform 3" id="3"/>
          <p:cNvSpPr/>
          <p:nvPr/>
        </p:nvSpPr>
        <p:spPr>
          <a:xfrm flipH="false" flipV="false" rot="9119920">
            <a:off x="-544079" y="-517716"/>
            <a:ext cx="2752029" cy="2942036"/>
          </a:xfrm>
          <a:custGeom>
            <a:avLst/>
            <a:gdLst/>
            <a:ahLst/>
            <a:cxnLst/>
            <a:rect r="r" b="b" t="t" l="l"/>
            <a:pathLst>
              <a:path h="2942036" w="2752029">
                <a:moveTo>
                  <a:pt x="0" y="0"/>
                </a:moveTo>
                <a:lnTo>
                  <a:pt x="2752029" y="0"/>
                </a:lnTo>
                <a:lnTo>
                  <a:pt x="2752029" y="2942035"/>
                </a:lnTo>
                <a:lnTo>
                  <a:pt x="0" y="2942035"/>
                </a:lnTo>
                <a:lnTo>
                  <a:pt x="0" y="0"/>
                </a:lnTo>
                <a:close/>
              </a:path>
            </a:pathLst>
          </a:custGeom>
          <a:blipFill>
            <a:blip r:embed="rId3">
              <a:alphaModFix amt="78000"/>
            </a:blip>
            <a:stretch>
              <a:fillRect l="0" t="0" r="0" b="0"/>
            </a:stretch>
          </a:blipFill>
        </p:spPr>
      </p:sp>
      <p:sp>
        <p:nvSpPr>
          <p:cNvPr name="TextBox 4" id="4"/>
          <p:cNvSpPr txBox="true"/>
          <p:nvPr/>
        </p:nvSpPr>
        <p:spPr>
          <a:xfrm rot="0">
            <a:off x="363215" y="2414389"/>
            <a:ext cx="17561570" cy="712470"/>
          </a:xfrm>
          <a:prstGeom prst="rect">
            <a:avLst/>
          </a:prstGeom>
        </p:spPr>
        <p:txBody>
          <a:bodyPr anchor="t" rtlCol="false" tIns="0" lIns="0" bIns="0" rIns="0">
            <a:spAutoFit/>
          </a:bodyPr>
          <a:lstStyle/>
          <a:p>
            <a:pPr algn="ctr" marL="906780" indent="-453390" lvl="1">
              <a:lnSpc>
                <a:spcPts val="5880"/>
              </a:lnSpc>
              <a:buFont typeface="Arial"/>
              <a:buChar char="•"/>
            </a:pPr>
            <a:r>
              <a:rPr lang="en-US" sz="4200">
                <a:solidFill>
                  <a:srgbClr val="000000"/>
                </a:solidFill>
                <a:ea typeface="Noto Sans T Chinese"/>
              </a:rPr>
              <a:t>在普遍缺乏特教背景教師的實驗教育場域，該如何知道特生需要什麼？ </a:t>
            </a:r>
          </a:p>
        </p:txBody>
      </p:sp>
      <p:sp>
        <p:nvSpPr>
          <p:cNvPr name="TextBox 5" id="5"/>
          <p:cNvSpPr txBox="true"/>
          <p:nvPr/>
        </p:nvSpPr>
        <p:spPr>
          <a:xfrm rot="0">
            <a:off x="229865" y="7007741"/>
            <a:ext cx="13223904" cy="712470"/>
          </a:xfrm>
          <a:prstGeom prst="rect">
            <a:avLst/>
          </a:prstGeom>
        </p:spPr>
        <p:txBody>
          <a:bodyPr anchor="t" rtlCol="false" tIns="0" lIns="0" bIns="0" rIns="0">
            <a:spAutoFit/>
          </a:bodyPr>
          <a:lstStyle/>
          <a:p>
            <a:pPr algn="ctr">
              <a:lnSpc>
                <a:spcPts val="5880"/>
              </a:lnSpc>
            </a:pPr>
            <a:r>
              <a:rPr lang="en-US" sz="4200">
                <a:solidFill>
                  <a:srgbClr val="000000"/>
                </a:solidFill>
                <a:latin typeface="Noto Sans T Chinese"/>
              </a:rPr>
              <a:t>3. 每一項服務都需要由實驗教育團體、機構提出？ </a:t>
            </a:r>
          </a:p>
        </p:txBody>
      </p:sp>
      <p:sp>
        <p:nvSpPr>
          <p:cNvPr name="TextBox 6" id="6"/>
          <p:cNvSpPr txBox="true"/>
          <p:nvPr/>
        </p:nvSpPr>
        <p:spPr>
          <a:xfrm rot="0">
            <a:off x="1438744" y="3589020"/>
            <a:ext cx="13477069" cy="712470"/>
          </a:xfrm>
          <a:prstGeom prst="rect">
            <a:avLst/>
          </a:prstGeom>
        </p:spPr>
        <p:txBody>
          <a:bodyPr anchor="t" rtlCol="false" tIns="0" lIns="0" bIns="0" rIns="0">
            <a:spAutoFit/>
          </a:bodyPr>
          <a:lstStyle/>
          <a:p>
            <a:pPr marL="0" indent="0" lvl="0">
              <a:lnSpc>
                <a:spcPts val="5880"/>
              </a:lnSpc>
              <a:spcBef>
                <a:spcPct val="0"/>
              </a:spcBef>
            </a:pPr>
            <a:r>
              <a:rPr lang="en-US" sz="4200">
                <a:solidFill>
                  <a:srgbClr val="FF3131"/>
                </a:solidFill>
                <a:ea typeface="Noto Sans T Chinese Bold"/>
              </a:rPr>
              <a:t>實際情況：不太了解特生，也不知道可以怎麼辦</a:t>
            </a:r>
          </a:p>
        </p:txBody>
      </p:sp>
      <p:sp>
        <p:nvSpPr>
          <p:cNvPr name="TextBox 7" id="7"/>
          <p:cNvSpPr txBox="true"/>
          <p:nvPr/>
        </p:nvSpPr>
        <p:spPr>
          <a:xfrm rot="0">
            <a:off x="855078" y="4763651"/>
            <a:ext cx="11351419" cy="712470"/>
          </a:xfrm>
          <a:prstGeom prst="rect">
            <a:avLst/>
          </a:prstGeom>
        </p:spPr>
        <p:txBody>
          <a:bodyPr anchor="t" rtlCol="false" tIns="0" lIns="0" bIns="0" rIns="0">
            <a:spAutoFit/>
          </a:bodyPr>
          <a:lstStyle/>
          <a:p>
            <a:pPr algn="ctr">
              <a:lnSpc>
                <a:spcPts val="5880"/>
              </a:lnSpc>
            </a:pPr>
            <a:r>
              <a:rPr lang="en-US" sz="4200">
                <a:solidFill>
                  <a:srgbClr val="000000"/>
                </a:solidFill>
                <a:latin typeface="Noto Sans T Chinese"/>
              </a:rPr>
              <a:t>2. 在計畫中提出需求後，又該由誰來提供服務？ </a:t>
            </a:r>
          </a:p>
        </p:txBody>
      </p:sp>
      <p:sp>
        <p:nvSpPr>
          <p:cNvPr name="TextBox 8" id="8"/>
          <p:cNvSpPr txBox="true"/>
          <p:nvPr/>
        </p:nvSpPr>
        <p:spPr>
          <a:xfrm rot="0">
            <a:off x="1438744" y="5885696"/>
            <a:ext cx="15373345" cy="712470"/>
          </a:xfrm>
          <a:prstGeom prst="rect">
            <a:avLst/>
          </a:prstGeom>
        </p:spPr>
        <p:txBody>
          <a:bodyPr anchor="t" rtlCol="false" tIns="0" lIns="0" bIns="0" rIns="0">
            <a:spAutoFit/>
          </a:bodyPr>
          <a:lstStyle/>
          <a:p>
            <a:pPr marL="0" indent="0" lvl="0">
              <a:lnSpc>
                <a:spcPts val="5880"/>
              </a:lnSpc>
              <a:spcBef>
                <a:spcPct val="0"/>
              </a:spcBef>
            </a:pPr>
            <a:r>
              <a:rPr lang="en-US" sz="4200">
                <a:solidFill>
                  <a:srgbClr val="FF3131"/>
                </a:solidFill>
                <a:ea typeface="Noto Sans T Chinese Bold"/>
              </a:rPr>
              <a:t>實際情況：學籍學校特師包辦大部分業務，但根本無暇提供服務</a:t>
            </a:r>
          </a:p>
        </p:txBody>
      </p:sp>
      <p:sp>
        <p:nvSpPr>
          <p:cNvPr name="TextBox 9" id="9"/>
          <p:cNvSpPr txBox="true"/>
          <p:nvPr/>
        </p:nvSpPr>
        <p:spPr>
          <a:xfrm rot="0">
            <a:off x="1457328" y="8129786"/>
            <a:ext cx="15373345" cy="712470"/>
          </a:xfrm>
          <a:prstGeom prst="rect">
            <a:avLst/>
          </a:prstGeom>
        </p:spPr>
        <p:txBody>
          <a:bodyPr anchor="t" rtlCol="false" tIns="0" lIns="0" bIns="0" rIns="0">
            <a:spAutoFit/>
          </a:bodyPr>
          <a:lstStyle/>
          <a:p>
            <a:pPr marL="0" indent="0" lvl="0">
              <a:lnSpc>
                <a:spcPts val="5880"/>
              </a:lnSpc>
              <a:spcBef>
                <a:spcPct val="0"/>
              </a:spcBef>
            </a:pPr>
            <a:r>
              <a:rPr lang="en-US" sz="4200">
                <a:solidFill>
                  <a:srgbClr val="FF3131"/>
                </a:solidFill>
                <a:ea typeface="Noto Sans T Chinese Bold"/>
              </a:rPr>
              <a:t>鑑定也需要在實驗教育計畫中提出嗎？</a:t>
            </a:r>
          </a:p>
        </p:txBody>
      </p:sp>
      <p:sp>
        <p:nvSpPr>
          <p:cNvPr name="TextBox 10" id="10"/>
          <p:cNvSpPr txBox="true"/>
          <p:nvPr/>
        </p:nvSpPr>
        <p:spPr>
          <a:xfrm rot="0">
            <a:off x="3147280" y="848527"/>
            <a:ext cx="12858750" cy="953135"/>
          </a:xfrm>
          <a:prstGeom prst="rect">
            <a:avLst/>
          </a:prstGeom>
        </p:spPr>
        <p:txBody>
          <a:bodyPr anchor="t" rtlCol="false" tIns="0" lIns="0" bIns="0" rIns="0">
            <a:spAutoFit/>
          </a:bodyPr>
          <a:lstStyle/>
          <a:p>
            <a:pPr algn="ctr">
              <a:lnSpc>
                <a:spcPts val="7840"/>
              </a:lnSpc>
              <a:spcBef>
                <a:spcPct val="0"/>
              </a:spcBef>
            </a:pPr>
            <a:r>
              <a:rPr lang="en-US" sz="5600">
                <a:solidFill>
                  <a:srgbClr val="000000"/>
                </a:solidFill>
                <a:ea typeface="Noto Sans T Chinese Bold"/>
              </a:rPr>
              <a:t>將所有服務包裹式交由實驗教育場域申請</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DAFp_6aJ8vg</dc:identifier>
  <dcterms:modified xsi:type="dcterms:W3CDTF">2011-08-01T06:04:30Z</dcterms:modified>
  <cp:revision>1</cp:revision>
  <dc:title>特需補助要點-法規</dc:title>
</cp:coreProperties>
</file>