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embeddedFontLst>
    <p:embeddedFont>
      <p:font typeface="Roboto Slab"/>
      <p:regular r:id="rId22"/>
      <p:bold r:id="rId23"/>
    </p:embeddedFont>
    <p:embeddedFont>
      <p:font typeface="Robo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7AF4F3C-D2B2-4986-95F9-B660B6BC43CC}">
  <a:tblStyle styleId="{27AF4F3C-D2B2-4986-95F9-B660B6BC43C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RobotoSlab-regular.fntdata"/><Relationship Id="rId21" Type="http://schemas.openxmlformats.org/officeDocument/2006/relationships/slide" Target="slides/slide15.xml"/><Relationship Id="rId24" Type="http://schemas.openxmlformats.org/officeDocument/2006/relationships/font" Target="fonts/Roboto-regular.fntdata"/><Relationship Id="rId23" Type="http://schemas.openxmlformats.org/officeDocument/2006/relationships/font" Target="fonts/RobotoSlab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Roboto-italic.fntdata"/><Relationship Id="rId25" Type="http://schemas.openxmlformats.org/officeDocument/2006/relationships/font" Target="fonts/Roboto-bold.fntdata"/><Relationship Id="rId27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5c9adbb883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5c9adbb883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5c9adbb883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5c9adbb883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5c9adbb883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5c9adbb883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5c9adbb88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5c9adbb88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5c9adbb88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5c9adbb88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5c9adbb883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5c9adbb883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5c9adbb88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5c9adbb88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5c9adbb88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5c9adbb88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5c9adbb883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5c9adbb883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5c9adbb883_0_5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5c9adbb883_0_5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5c9adbb883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5c9adbb883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c9adbb883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c9adbb883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5c9adbb883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5c9adbb883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5c9adbb883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5c9adbb883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zh-TW" sz="2580"/>
              <a:t>處處皆提案競賽的時代，</a:t>
            </a:r>
            <a:endParaRPr b="1" sz="258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zh-TW" sz="2580"/>
              <a:t>青年還需要何種發聲與行動支持系統？</a:t>
            </a:r>
            <a:endParaRPr b="1" sz="2580"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311700" y="31389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/>
              <a:t>Tiff, Joan, </a:t>
            </a:r>
            <a:r>
              <a:rPr lang="zh-TW" sz="1800"/>
              <a:t>大家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zh-TW"/>
              <a:t>哪些已滿足？哪些還沒？</a:t>
            </a:r>
            <a:endParaRPr b="1"/>
          </a:p>
        </p:txBody>
      </p:sp>
      <p:sp>
        <p:nvSpPr>
          <p:cNvPr id="117" name="Google Shape;117;p22"/>
          <p:cNvSpPr txBox="1"/>
          <p:nvPr/>
        </p:nvSpPr>
        <p:spPr>
          <a:xfrm>
            <a:off x="1995450" y="3372100"/>
            <a:ext cx="5192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發散 8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聚斂 8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分享 8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4355"/>
              <a:t>為什麼還不能滿足被支持方的需求？</a:t>
            </a:r>
            <a:endParaRPr b="1" sz="4355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911"/>
              <a:t>（支持方可能的困境與挑戰、被支持方的限制與困境）</a:t>
            </a:r>
            <a:endParaRPr b="1" sz="2911"/>
          </a:p>
        </p:txBody>
      </p:sp>
      <p:sp>
        <p:nvSpPr>
          <p:cNvPr id="123" name="Google Shape;123;p23"/>
          <p:cNvSpPr txBox="1"/>
          <p:nvPr/>
        </p:nvSpPr>
        <p:spPr>
          <a:xfrm>
            <a:off x="1995450" y="3372100"/>
            <a:ext cx="5192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發散 5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聚斂 5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分享 5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idx="4294967295" type="title"/>
          </p:nvPr>
        </p:nvSpPr>
        <p:spPr>
          <a:xfrm>
            <a:off x="311700" y="1914600"/>
            <a:ext cx="8520600" cy="131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/>
              <a:t>Brainstorming</a:t>
            </a:r>
            <a:endParaRPr b="1"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/>
              <a:t>針對不同階段可以提供何種支持方式？</a:t>
            </a:r>
            <a:endParaRPr b="1" sz="3600"/>
          </a:p>
        </p:txBody>
      </p:sp>
      <p:sp>
        <p:nvSpPr>
          <p:cNvPr id="129" name="Google Shape;129;p24"/>
          <p:cNvSpPr txBox="1"/>
          <p:nvPr/>
        </p:nvSpPr>
        <p:spPr>
          <a:xfrm>
            <a:off x="1995450" y="3372100"/>
            <a:ext cx="5192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發散 10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分享 10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" name="Google Shape;134;p25"/>
          <p:cNvGraphicFramePr/>
          <p:nvPr/>
        </p:nvGraphicFramePr>
        <p:xfrm>
          <a:off x="1000375" y="55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{27AF4F3C-D2B2-4986-95F9-B660B6BC43CC}</a:tableStyleId>
              </a:tblPr>
              <a:tblGrid>
                <a:gridCol w="1708025"/>
                <a:gridCol w="845600"/>
                <a:gridCol w="2291050"/>
                <a:gridCol w="869925"/>
                <a:gridCol w="1428650"/>
              </a:tblGrid>
              <a:tr h="788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700">
                          <a:solidFill>
                            <a:schemeClr val="dk1"/>
                          </a:solidFill>
                        </a:rPr>
                        <a:t>有點子還未行動</a:t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700">
                          <a:solidFill>
                            <a:schemeClr val="dk1"/>
                          </a:solidFill>
                        </a:rPr>
                        <a:t>剛創立</a:t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700">
                          <a:solidFill>
                            <a:schemeClr val="dk1"/>
                          </a:solidFill>
                        </a:rPr>
                        <a:t>有志還還未法人化</a:t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700">
                          <a:solidFill>
                            <a:schemeClr val="dk1"/>
                          </a:solidFill>
                        </a:rPr>
                        <a:t>已法人</a:t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700">
                          <a:solidFill>
                            <a:schemeClr val="dk1"/>
                          </a:solidFill>
                        </a:rPr>
                        <a:t>其他</a:t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35" name="Google Shape;135;p25"/>
          <p:cNvSpPr txBox="1"/>
          <p:nvPr/>
        </p:nvSpPr>
        <p:spPr>
          <a:xfrm>
            <a:off x="1593000" y="4685800"/>
            <a:ext cx="595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solidFill>
                  <a:schemeClr val="dk1"/>
                </a:solidFill>
              </a:rPr>
              <a:t>認領你有興趣的階段，與夥伴一起討論並分享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想討論的議題</a:t>
            </a:r>
            <a:endParaRPr/>
          </a:p>
        </p:txBody>
      </p:sp>
      <p:sp>
        <p:nvSpPr>
          <p:cNvPr id="141" name="Google Shape;141;p2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為什麼近年教育創新組織似乎越來越少？你的觀察（族群、類型、原因）？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教育圈的討論太封閉？教育圈有很多自己的小圈圈ＸＤＤ其他想做教育的單位進不來？</a:t>
            </a:r>
            <a:endParaRPr/>
          </a:p>
        </p:txBody>
      </p:sp>
      <p:pic>
        <p:nvPicPr>
          <p:cNvPr id="142" name="Google Shape;14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850" y="2926700"/>
            <a:ext cx="3541875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37100" y="3654575"/>
            <a:ext cx="4789901" cy="49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相關資源</a:t>
            </a:r>
            <a:endParaRPr/>
          </a:p>
        </p:txBody>
      </p:sp>
      <p:sp>
        <p:nvSpPr>
          <p:cNvPr id="149" name="Google Shape;149;p2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國教院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3 </a:t>
            </a:r>
            <a:r>
              <a:rPr b="1" lang="zh-TW"/>
              <a:t>個關鍵字自我介紹</a:t>
            </a:r>
            <a:endParaRPr b="1"/>
          </a:p>
        </p:txBody>
      </p:sp>
      <p:sp>
        <p:nvSpPr>
          <p:cNvPr id="70" name="Google Shape;70;p14"/>
          <p:cNvSpPr txBox="1"/>
          <p:nvPr/>
        </p:nvSpPr>
        <p:spPr>
          <a:xfrm>
            <a:off x="1975650" y="3372100"/>
            <a:ext cx="519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10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一起把今天的討論打成共筆</a:t>
            </a:r>
            <a:endParaRPr b="1"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4075" y="3248901"/>
            <a:ext cx="1395851" cy="1395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今天要討論的是？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zh-TW" sz="2400">
                <a:solidFill>
                  <a:schemeClr val="dk1"/>
                </a:solidFill>
              </a:rPr>
              <a:t>現有有哪些青年教育創新支持系統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zh-TW" sz="2400">
                <a:solidFill>
                  <a:schemeClr val="dk1"/>
                </a:solidFill>
              </a:rPr>
              <a:t>青年行動者需求？哪些已滿足？哪些還沒？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zh-TW" sz="2400"/>
              <a:t>為什麼還不能滿足被支持方的需求？</a:t>
            </a:r>
            <a:endParaRPr b="1" sz="2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/>
              <a:t>（支持方可能的困境與挑戰、被支持方的限制與困境）</a:t>
            </a:r>
            <a:endParaRPr b="1"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zh-TW" sz="2400">
                <a:solidFill>
                  <a:schemeClr val="dk1"/>
                </a:solidFill>
              </a:rPr>
              <a:t>Brainstorming：針對不同階段可以提供何種支持方式？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為什麼要聊這些？</a:t>
            </a:r>
            <a:endParaRPr b="1"/>
          </a:p>
        </p:txBody>
      </p:sp>
      <p:sp>
        <p:nvSpPr>
          <p:cNvPr id="88" name="Google Shape;88;p17"/>
          <p:cNvSpPr txBox="1"/>
          <p:nvPr/>
        </p:nvSpPr>
        <p:spPr>
          <a:xfrm>
            <a:off x="1995450" y="3372100"/>
            <a:ext cx="519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5</a:t>
            </a: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現有有哪些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青年教育創新支持系統？</a:t>
            </a:r>
            <a:endParaRPr b="1"/>
          </a:p>
        </p:txBody>
      </p:sp>
      <p:sp>
        <p:nvSpPr>
          <p:cNvPr id="94" name="Google Shape;94;p18"/>
          <p:cNvSpPr txBox="1"/>
          <p:nvPr/>
        </p:nvSpPr>
        <p:spPr>
          <a:xfrm>
            <a:off x="1995450" y="3372100"/>
            <a:ext cx="5192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發散 </a:t>
            </a: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5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聚斂 5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分享 5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p19"/>
          <p:cNvGraphicFramePr/>
          <p:nvPr/>
        </p:nvGraphicFramePr>
        <p:xfrm>
          <a:off x="922200" y="640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{27AF4F3C-D2B2-4986-95F9-B660B6BC43CC}</a:tableStyleId>
              </a:tblPr>
              <a:tblGrid>
                <a:gridCol w="1216600"/>
                <a:gridCol w="1454500"/>
                <a:gridCol w="720100"/>
                <a:gridCol w="1951000"/>
                <a:gridCol w="740800"/>
                <a:gridCol w="1216600"/>
              </a:tblGrid>
              <a:tr h="788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有點子還未行動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剛</a:t>
                      </a:r>
                      <a:r>
                        <a:rPr b="1" lang="zh-TW">
                          <a:solidFill>
                            <a:schemeClr val="dk1"/>
                          </a:solidFill>
                        </a:rPr>
                        <a:t>創立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有志還還未法人化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已</a:t>
                      </a:r>
                      <a:r>
                        <a:rPr b="1" lang="zh-TW">
                          <a:solidFill>
                            <a:schemeClr val="dk1"/>
                          </a:solidFill>
                        </a:rPr>
                        <a:t>法人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其他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競賽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培力課程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論壇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社群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顧問諮詢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>
                          <a:solidFill>
                            <a:schemeClr val="dk1"/>
                          </a:solidFill>
                        </a:rPr>
                        <a:t>其他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1336050"/>
            <a:ext cx="8520600" cy="125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青年行動者需求？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哪些已滿足？哪些還沒？</a:t>
            </a:r>
            <a:endParaRPr b="1"/>
          </a:p>
        </p:txBody>
      </p:sp>
      <p:sp>
        <p:nvSpPr>
          <p:cNvPr id="105" name="Google Shape;105;p20"/>
          <p:cNvSpPr txBox="1"/>
          <p:nvPr/>
        </p:nvSpPr>
        <p:spPr>
          <a:xfrm>
            <a:off x="1995450" y="3372100"/>
            <a:ext cx="5192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發散 8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聚斂 8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EFEFEF"/>
                </a:solidFill>
                <a:latin typeface="Roboto"/>
                <a:ea typeface="Roboto"/>
                <a:cs typeface="Roboto"/>
                <a:sym typeface="Roboto"/>
              </a:rPr>
              <a:t>分享 8 mins</a:t>
            </a:r>
            <a:endParaRPr>
              <a:solidFill>
                <a:srgbClr val="EFEFE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p21"/>
          <p:cNvGraphicFramePr/>
          <p:nvPr/>
        </p:nvGraphicFramePr>
        <p:xfrm>
          <a:off x="1806400" y="14850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{27AF4F3C-D2B2-4986-95F9-B660B6BC43CC}</a:tableStyleId>
              </a:tblPr>
              <a:tblGrid>
                <a:gridCol w="2519275"/>
                <a:gridCol w="3011925"/>
              </a:tblGrid>
              <a:tr h="788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有點子還未行動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有點子還未行動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有志還還未法人化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已法人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其他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11" name="Google Shape;111;p21"/>
          <p:cNvSpPr txBox="1"/>
          <p:nvPr/>
        </p:nvSpPr>
        <p:spPr>
          <a:xfrm>
            <a:off x="1856700" y="310325"/>
            <a:ext cx="5430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chemeClr val="dk1"/>
                </a:solidFill>
              </a:rPr>
              <a:t>青年行動者需求？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