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61" r:id="rId9"/>
    <p:sldId id="271" r:id="rId10"/>
    <p:sldId id="272" r:id="rId11"/>
    <p:sldId id="268" r:id="rId12"/>
    <p:sldId id="269" r:id="rId13"/>
    <p:sldId id="263" r:id="rId14"/>
    <p:sldId id="264" r:id="rId15"/>
    <p:sldId id="265" r:id="rId16"/>
    <p:sldId id="266" r:id="rId17"/>
    <p:sldId id="267" r:id="rId18"/>
    <p:sldId id="270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07"/>
  </p:normalViewPr>
  <p:slideViewPr>
    <p:cSldViewPr snapToGrid="0">
      <p:cViewPr varScale="1">
        <p:scale>
          <a:sx n="90" d="100"/>
          <a:sy n="90" d="100"/>
        </p:scale>
        <p:origin x="23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xieguoqing\Downloads\111&#23416;&#24180;&#24230;&#21508;&#26657;&#20154;&#2597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Noto Sans Mono CJK TC Bold" pitchFamily="34" charset="-120"/>
                <a:ea typeface="Noto Sans Mono CJK TC Bold" pitchFamily="34" charset="-120"/>
              </a:defRPr>
            </a:pPr>
            <a:r>
              <a:rPr lang="en-US" altLang="zh-TW">
                <a:latin typeface="Noto Sans Mono CJK TC Bold" pitchFamily="34" charset="-120"/>
                <a:ea typeface="Noto Sans Mono CJK TC Bold" pitchFamily="34" charset="-120"/>
              </a:rPr>
              <a:t>2020-2030</a:t>
            </a:r>
            <a:r>
              <a:rPr lang="zh-TW" altLang="en-US" baseline="0">
                <a:latin typeface="Noto Sans Mono CJK TC Bold" pitchFamily="34" charset="-120"/>
                <a:ea typeface="Noto Sans Mono CJK TC Bold" pitchFamily="34" charset="-120"/>
              </a:rPr>
              <a:t> </a:t>
            </a:r>
            <a:r>
              <a:rPr lang="zh-TW" altLang="en-US">
                <a:latin typeface="Noto Sans Mono CJK TC Bold" pitchFamily="34" charset="-120"/>
                <a:ea typeface="Noto Sans Mono CJK TC Bold" pitchFamily="34" charset="-120"/>
              </a:rPr>
              <a:t>總人口成長趨勢</a:t>
            </a:r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'/Users/xieguoqing/Downloads/[2020-2030人口趨勢.xlsx]人口趨勢圖'!$A$1</c:f>
              <c:strCache>
                <c:ptCount val="1"/>
                <c:pt idx="0">
                  <c:v>年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[2]人口趨勢圖!$A$2:$A$12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[2]人口趨勢圖!$A$2:$A$12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6A-4C4B-9761-83DC4C5004BC}"/>
            </c:ext>
          </c:extLst>
        </c:ser>
        <c:ser>
          <c:idx val="1"/>
          <c:order val="1"/>
          <c:tx>
            <c:strRef>
              <c:f>'/Users/xieguoqing/Downloads/[2020-2030人口趨勢.xlsx]人口趨勢圖'!$B$1</c:f>
              <c:strCache>
                <c:ptCount val="1"/>
                <c:pt idx="0">
                  <c:v>總人口數(人) 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Kozuka Gothic Pr6N H" pitchFamily="34" charset="-128"/>
                    <a:ea typeface="Kozuka Gothic Pr6N H" pitchFamily="34" charset="-128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[2]人口趨勢圖!$A$2:$A$12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[2]人口趨勢圖!$B$2:$B$12</c:f>
              <c:numCache>
                <c:formatCode>General</c:formatCode>
                <c:ptCount val="11"/>
                <c:pt idx="0">
                  <c:v>23561236</c:v>
                </c:pt>
                <c:pt idx="1">
                  <c:v>23375314</c:v>
                </c:pt>
                <c:pt idx="2">
                  <c:v>23264640</c:v>
                </c:pt>
                <c:pt idx="3">
                  <c:v>23278642</c:v>
                </c:pt>
                <c:pt idx="4">
                  <c:v>23419168</c:v>
                </c:pt>
                <c:pt idx="5">
                  <c:v>23378719</c:v>
                </c:pt>
                <c:pt idx="6">
                  <c:v>23333621</c:v>
                </c:pt>
                <c:pt idx="7">
                  <c:v>23280379</c:v>
                </c:pt>
                <c:pt idx="8">
                  <c:v>23222138</c:v>
                </c:pt>
                <c:pt idx="9">
                  <c:v>23158709</c:v>
                </c:pt>
                <c:pt idx="10">
                  <c:v>23090446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6A-4C4B-9761-83DC4C5004B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2289024"/>
        <c:axId val="62290944"/>
      </c:lineChart>
      <c:catAx>
        <c:axId val="62289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en-US"/>
                  <a:t>年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Kozuka Gothic Pr6N H" pitchFamily="34" charset="-128"/>
                <a:ea typeface="Kozuka Gothic Pr6N H" pitchFamily="34" charset="-128"/>
              </a:defRPr>
            </a:pPr>
            <a:endParaRPr lang="zh-TW"/>
          </a:p>
        </c:txPr>
        <c:crossAx val="62290944"/>
        <c:crosses val="autoZero"/>
        <c:auto val="1"/>
        <c:lblAlgn val="ctr"/>
        <c:lblOffset val="100"/>
        <c:noMultiLvlLbl val="0"/>
      </c:catAx>
      <c:valAx>
        <c:axId val="62290944"/>
        <c:scaling>
          <c:orientation val="minMax"/>
          <c:max val="23600000"/>
          <c:min val="23000000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/>
                  <a:t>人口數</a:t>
                </a:r>
                <a:r>
                  <a:rPr lang="en-US" altLang="zh-TW"/>
                  <a:t>(</a:t>
                </a:r>
                <a:r>
                  <a:rPr lang="zh-TW" altLang="en-US"/>
                  <a:t>人</a:t>
                </a:r>
                <a:r>
                  <a:rPr lang="en-US" altLang="zh-TW"/>
                  <a:t>)</a:t>
                </a:r>
              </a:p>
            </c:rich>
          </c:tx>
          <c:overlay val="0"/>
        </c:title>
        <c:numFmt formatCode="#,##0_);[Red]\(#,##0\)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Kozuka Gothic Pr6N H" pitchFamily="34" charset="-128"/>
                <a:ea typeface="Kozuka Gothic Pr6N H" pitchFamily="34" charset="-128"/>
              </a:defRPr>
            </a:pPr>
            <a:endParaRPr lang="zh-TW"/>
          </a:p>
        </c:txPr>
        <c:crossAx val="62289024"/>
        <c:crosses val="autoZero"/>
        <c:crossBetween val="between"/>
        <c:majorUnit val="100000"/>
      </c:valAx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49B22-232D-426C-817A-5B94E8E88F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B380AE-3866-44E0-A93A-E5FDACDE7CDC}">
      <dgm:prSet/>
      <dgm:spPr/>
      <dgm:t>
        <a:bodyPr/>
        <a:lstStyle/>
        <a:p>
          <a:r>
            <a:rPr lang="zh-TW"/>
            <a:t>前面那五百多所小學是因為都已經進行「混齡編班」或「混齡教學」或「委託私人辦理」，所以都沒廢校嗎？</a:t>
          </a:r>
          <a:endParaRPr lang="en-US"/>
        </a:p>
      </dgm:t>
    </dgm:pt>
    <dgm:pt modelId="{BA2A20D1-29FB-4A16-9EB4-789AF5287F2E}" type="parTrans" cxnId="{0EC4626B-09A3-4F50-8698-B26E2388FCEB}">
      <dgm:prSet/>
      <dgm:spPr/>
      <dgm:t>
        <a:bodyPr/>
        <a:lstStyle/>
        <a:p>
          <a:endParaRPr lang="en-US"/>
        </a:p>
      </dgm:t>
    </dgm:pt>
    <dgm:pt modelId="{8A4617AA-5A78-419B-B862-1BB4A24CC428}" type="sibTrans" cxnId="{0EC4626B-09A3-4F50-8698-B26E2388FCEB}">
      <dgm:prSet/>
      <dgm:spPr/>
      <dgm:t>
        <a:bodyPr/>
        <a:lstStyle/>
        <a:p>
          <a:endParaRPr lang="en-US"/>
        </a:p>
      </dgm:t>
    </dgm:pt>
    <dgm:pt modelId="{B6D1BE7B-3079-4D08-A4A9-E7A243C0BAA7}">
      <dgm:prSet/>
      <dgm:spPr/>
      <dgm:t>
        <a:bodyPr/>
        <a:lstStyle/>
        <a:p>
          <a:r>
            <a:rPr lang="zh-TW"/>
            <a:t>而大城鄉的三所學校或潭墘國小，是因為無法進行上述方案而被廢校嗎？</a:t>
          </a:r>
          <a:endParaRPr lang="en-US"/>
        </a:p>
      </dgm:t>
    </dgm:pt>
    <dgm:pt modelId="{78B0CE1F-09FF-4F5B-8D7D-658507D4906D}" type="parTrans" cxnId="{AB779C63-8347-4AE5-B8BC-C494159E1FD0}">
      <dgm:prSet/>
      <dgm:spPr/>
      <dgm:t>
        <a:bodyPr/>
        <a:lstStyle/>
        <a:p>
          <a:endParaRPr lang="en-US"/>
        </a:p>
      </dgm:t>
    </dgm:pt>
    <dgm:pt modelId="{A113100E-898E-40D2-88F4-5D364C55DC56}" type="sibTrans" cxnId="{AB779C63-8347-4AE5-B8BC-C494159E1FD0}">
      <dgm:prSet/>
      <dgm:spPr/>
      <dgm:t>
        <a:bodyPr/>
        <a:lstStyle/>
        <a:p>
          <a:endParaRPr lang="en-US"/>
        </a:p>
      </dgm:t>
    </dgm:pt>
    <dgm:pt modelId="{F1E1CD96-4361-43AE-B337-A37141D99FDE}">
      <dgm:prSet/>
      <dgm:spPr/>
      <dgm:t>
        <a:bodyPr/>
        <a:lstStyle/>
        <a:p>
          <a:r>
            <a:rPr lang="zh-TW"/>
            <a:t>當潭墘國小廢校後，潭墘村的孩子前往大城國小上學時，交通都沒風險嗎？</a:t>
          </a:r>
          <a:endParaRPr lang="en-US"/>
        </a:p>
      </dgm:t>
    </dgm:pt>
    <dgm:pt modelId="{05D35624-8476-402D-A723-BDE62F7B83ED}" type="parTrans" cxnId="{1351078B-CDDF-4B0F-9980-4E1446B23282}">
      <dgm:prSet/>
      <dgm:spPr/>
      <dgm:t>
        <a:bodyPr/>
        <a:lstStyle/>
        <a:p>
          <a:endParaRPr lang="en-US"/>
        </a:p>
      </dgm:t>
    </dgm:pt>
    <dgm:pt modelId="{121B39FD-6384-40FD-B12E-5A5907979A98}" type="sibTrans" cxnId="{1351078B-CDDF-4B0F-9980-4E1446B23282}">
      <dgm:prSet/>
      <dgm:spPr/>
      <dgm:t>
        <a:bodyPr/>
        <a:lstStyle/>
        <a:p>
          <a:endParaRPr lang="en-US"/>
        </a:p>
      </dgm:t>
    </dgm:pt>
    <dgm:pt modelId="{1DDD7745-0CA6-094F-B573-58C186AE710A}" type="pres">
      <dgm:prSet presAssocID="{DAA49B22-232D-426C-817A-5B94E8E88F1C}" presName="linear" presStyleCnt="0">
        <dgm:presLayoutVars>
          <dgm:animLvl val="lvl"/>
          <dgm:resizeHandles val="exact"/>
        </dgm:presLayoutVars>
      </dgm:prSet>
      <dgm:spPr/>
    </dgm:pt>
    <dgm:pt modelId="{05E954DF-31E2-5245-AA5A-0FFD0CE3ED9A}" type="pres">
      <dgm:prSet presAssocID="{3CB380AE-3866-44E0-A93A-E5FDACDE7CD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1D9A261-0652-C844-9232-A1AC6DDB178F}" type="pres">
      <dgm:prSet presAssocID="{8A4617AA-5A78-419B-B862-1BB4A24CC428}" presName="spacer" presStyleCnt="0"/>
      <dgm:spPr/>
    </dgm:pt>
    <dgm:pt modelId="{ED60CE5D-5B41-8542-9553-2EB7BFBC7B9A}" type="pres">
      <dgm:prSet presAssocID="{B6D1BE7B-3079-4D08-A4A9-E7A243C0BAA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C33D18-D024-9143-8523-34ADCA691A34}" type="pres">
      <dgm:prSet presAssocID="{A113100E-898E-40D2-88F4-5D364C55DC56}" presName="spacer" presStyleCnt="0"/>
      <dgm:spPr/>
    </dgm:pt>
    <dgm:pt modelId="{45FBF461-8842-494D-8710-8519FF01F7D7}" type="pres">
      <dgm:prSet presAssocID="{F1E1CD96-4361-43AE-B337-A37141D99FD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583803F-8972-FE4D-9974-3BCC087E9720}" type="presOf" srcId="{F1E1CD96-4361-43AE-B337-A37141D99FDE}" destId="{45FBF461-8842-494D-8710-8519FF01F7D7}" srcOrd="0" destOrd="0" presId="urn:microsoft.com/office/officeart/2005/8/layout/vList2"/>
    <dgm:cxn modelId="{8158CE4B-C438-D44F-9918-F7A83147E8E2}" type="presOf" srcId="{DAA49B22-232D-426C-817A-5B94E8E88F1C}" destId="{1DDD7745-0CA6-094F-B573-58C186AE710A}" srcOrd="0" destOrd="0" presId="urn:microsoft.com/office/officeart/2005/8/layout/vList2"/>
    <dgm:cxn modelId="{AB779C63-8347-4AE5-B8BC-C494159E1FD0}" srcId="{DAA49B22-232D-426C-817A-5B94E8E88F1C}" destId="{B6D1BE7B-3079-4D08-A4A9-E7A243C0BAA7}" srcOrd="1" destOrd="0" parTransId="{78B0CE1F-09FF-4F5B-8D7D-658507D4906D}" sibTransId="{A113100E-898E-40D2-88F4-5D364C55DC56}"/>
    <dgm:cxn modelId="{0EC4626B-09A3-4F50-8698-B26E2388FCEB}" srcId="{DAA49B22-232D-426C-817A-5B94E8E88F1C}" destId="{3CB380AE-3866-44E0-A93A-E5FDACDE7CDC}" srcOrd="0" destOrd="0" parTransId="{BA2A20D1-29FB-4A16-9EB4-789AF5287F2E}" sibTransId="{8A4617AA-5A78-419B-B862-1BB4A24CC428}"/>
    <dgm:cxn modelId="{1351078B-CDDF-4B0F-9980-4E1446B23282}" srcId="{DAA49B22-232D-426C-817A-5B94E8E88F1C}" destId="{F1E1CD96-4361-43AE-B337-A37141D99FDE}" srcOrd="2" destOrd="0" parTransId="{05D35624-8476-402D-A723-BDE62F7B83ED}" sibTransId="{121B39FD-6384-40FD-B12E-5A5907979A98}"/>
    <dgm:cxn modelId="{4BE012D5-92D5-A74B-A3E7-C505B7767D20}" type="presOf" srcId="{B6D1BE7B-3079-4D08-A4A9-E7A243C0BAA7}" destId="{ED60CE5D-5B41-8542-9553-2EB7BFBC7B9A}" srcOrd="0" destOrd="0" presId="urn:microsoft.com/office/officeart/2005/8/layout/vList2"/>
    <dgm:cxn modelId="{B4D640E8-0F7F-6A4A-83F2-0AFEF3CFBE08}" type="presOf" srcId="{3CB380AE-3866-44E0-A93A-E5FDACDE7CDC}" destId="{05E954DF-31E2-5245-AA5A-0FFD0CE3ED9A}" srcOrd="0" destOrd="0" presId="urn:microsoft.com/office/officeart/2005/8/layout/vList2"/>
    <dgm:cxn modelId="{2F2FBC0B-1392-7945-8AA7-854446B8EC8D}" type="presParOf" srcId="{1DDD7745-0CA6-094F-B573-58C186AE710A}" destId="{05E954DF-31E2-5245-AA5A-0FFD0CE3ED9A}" srcOrd="0" destOrd="0" presId="urn:microsoft.com/office/officeart/2005/8/layout/vList2"/>
    <dgm:cxn modelId="{C8CC071F-A2E5-D847-8B29-87A4FD23104E}" type="presParOf" srcId="{1DDD7745-0CA6-094F-B573-58C186AE710A}" destId="{41D9A261-0652-C844-9232-A1AC6DDB178F}" srcOrd="1" destOrd="0" presId="urn:microsoft.com/office/officeart/2005/8/layout/vList2"/>
    <dgm:cxn modelId="{CEA4C873-96C7-BF41-9295-F7D0D64AA04B}" type="presParOf" srcId="{1DDD7745-0CA6-094F-B573-58C186AE710A}" destId="{ED60CE5D-5B41-8542-9553-2EB7BFBC7B9A}" srcOrd="2" destOrd="0" presId="urn:microsoft.com/office/officeart/2005/8/layout/vList2"/>
    <dgm:cxn modelId="{E8E55009-F632-964A-9C4E-336EBB41A589}" type="presParOf" srcId="{1DDD7745-0CA6-094F-B573-58C186AE710A}" destId="{B3C33D18-D024-9143-8523-34ADCA691A34}" srcOrd="3" destOrd="0" presId="urn:microsoft.com/office/officeart/2005/8/layout/vList2"/>
    <dgm:cxn modelId="{43C5E327-19B0-F24F-817C-2865DBA2BEF3}" type="presParOf" srcId="{1DDD7745-0CA6-094F-B573-58C186AE710A}" destId="{45FBF461-8842-494D-8710-8519FF01F7D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FB27B0-3620-4338-A3F7-4F7D33F40204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9992B13-0853-403C-A5CD-BDBDAFC649C4}">
      <dgm:prSet/>
      <dgm:spPr/>
      <dgm:t>
        <a:bodyPr/>
        <a:lstStyle/>
        <a:p>
          <a:r>
            <a:rPr kumimoji="1" lang="zh-TW"/>
            <a:t>青年還願意返鄉嗎？</a:t>
          </a:r>
          <a:endParaRPr lang="en-US"/>
        </a:p>
      </dgm:t>
    </dgm:pt>
    <dgm:pt modelId="{CDD91A94-52E8-408D-AF01-37C6E8E4F572}" type="parTrans" cxnId="{A02D644C-EBD8-422F-80DF-5EC28257BCB8}">
      <dgm:prSet/>
      <dgm:spPr/>
      <dgm:t>
        <a:bodyPr/>
        <a:lstStyle/>
        <a:p>
          <a:endParaRPr lang="en-US"/>
        </a:p>
      </dgm:t>
    </dgm:pt>
    <dgm:pt modelId="{2F30D080-9CEC-4E59-A9D2-B516B7A7E897}" type="sibTrans" cxnId="{A02D644C-EBD8-422F-80DF-5EC28257BCB8}">
      <dgm:prSet/>
      <dgm:spPr/>
      <dgm:t>
        <a:bodyPr/>
        <a:lstStyle/>
        <a:p>
          <a:endParaRPr lang="en-US"/>
        </a:p>
      </dgm:t>
    </dgm:pt>
    <dgm:pt modelId="{7D037CC2-072D-40FD-85F9-2A53BCFB8906}">
      <dgm:prSet/>
      <dgm:spPr/>
      <dgm:t>
        <a:bodyPr/>
        <a:lstStyle/>
        <a:p>
          <a:r>
            <a:rPr kumimoji="1" lang="zh-TW"/>
            <a:t>地方文化傳承怎麼進行？</a:t>
          </a:r>
          <a:endParaRPr lang="en-US"/>
        </a:p>
      </dgm:t>
    </dgm:pt>
    <dgm:pt modelId="{9325E595-5A40-45C6-8188-2601EB4C5AA0}" type="parTrans" cxnId="{276D15F7-0087-43C3-95D7-3A3308D7120D}">
      <dgm:prSet/>
      <dgm:spPr/>
      <dgm:t>
        <a:bodyPr/>
        <a:lstStyle/>
        <a:p>
          <a:endParaRPr lang="en-US"/>
        </a:p>
      </dgm:t>
    </dgm:pt>
    <dgm:pt modelId="{E98AA305-25D7-43F5-A46D-31B46006426B}" type="sibTrans" cxnId="{276D15F7-0087-43C3-95D7-3A3308D7120D}">
      <dgm:prSet/>
      <dgm:spPr/>
      <dgm:t>
        <a:bodyPr/>
        <a:lstStyle/>
        <a:p>
          <a:endParaRPr lang="en-US"/>
        </a:p>
      </dgm:t>
    </dgm:pt>
    <dgm:pt modelId="{AD77365F-2759-E041-81FC-E114A43B6996}" type="pres">
      <dgm:prSet presAssocID="{3FFB27B0-3620-4338-A3F7-4F7D33F40204}" presName="linear" presStyleCnt="0">
        <dgm:presLayoutVars>
          <dgm:dir/>
          <dgm:animLvl val="lvl"/>
          <dgm:resizeHandles val="exact"/>
        </dgm:presLayoutVars>
      </dgm:prSet>
      <dgm:spPr/>
    </dgm:pt>
    <dgm:pt modelId="{3AC7A66D-A347-6941-92A3-B675E21CA3D4}" type="pres">
      <dgm:prSet presAssocID="{F9992B13-0853-403C-A5CD-BDBDAFC649C4}" presName="parentLin" presStyleCnt="0"/>
      <dgm:spPr/>
    </dgm:pt>
    <dgm:pt modelId="{F7AF453E-25CB-8E44-A7E6-B4D4980F0A9B}" type="pres">
      <dgm:prSet presAssocID="{F9992B13-0853-403C-A5CD-BDBDAFC649C4}" presName="parentLeftMargin" presStyleLbl="node1" presStyleIdx="0" presStyleCnt="2"/>
      <dgm:spPr/>
    </dgm:pt>
    <dgm:pt modelId="{C2009A9A-8B35-8A4C-A6D2-6CBCDE208223}" type="pres">
      <dgm:prSet presAssocID="{F9992B13-0853-403C-A5CD-BDBDAFC649C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96A15AA-6787-8C4E-8FEF-2AE2194EBCA1}" type="pres">
      <dgm:prSet presAssocID="{F9992B13-0853-403C-A5CD-BDBDAFC649C4}" presName="negativeSpace" presStyleCnt="0"/>
      <dgm:spPr/>
    </dgm:pt>
    <dgm:pt modelId="{5B0A7D2C-5E1C-F242-BC0C-C27BB26D9395}" type="pres">
      <dgm:prSet presAssocID="{F9992B13-0853-403C-A5CD-BDBDAFC649C4}" presName="childText" presStyleLbl="conFgAcc1" presStyleIdx="0" presStyleCnt="2">
        <dgm:presLayoutVars>
          <dgm:bulletEnabled val="1"/>
        </dgm:presLayoutVars>
      </dgm:prSet>
      <dgm:spPr/>
    </dgm:pt>
    <dgm:pt modelId="{ADA4791D-0E7A-DA46-A45E-81659CC53940}" type="pres">
      <dgm:prSet presAssocID="{2F30D080-9CEC-4E59-A9D2-B516B7A7E897}" presName="spaceBetweenRectangles" presStyleCnt="0"/>
      <dgm:spPr/>
    </dgm:pt>
    <dgm:pt modelId="{35AD7115-82B8-9B4C-A12F-C5D4DEE30D21}" type="pres">
      <dgm:prSet presAssocID="{7D037CC2-072D-40FD-85F9-2A53BCFB8906}" presName="parentLin" presStyleCnt="0"/>
      <dgm:spPr/>
    </dgm:pt>
    <dgm:pt modelId="{89D0F1DE-953B-2F46-A41D-2F7116FD66D6}" type="pres">
      <dgm:prSet presAssocID="{7D037CC2-072D-40FD-85F9-2A53BCFB8906}" presName="parentLeftMargin" presStyleLbl="node1" presStyleIdx="0" presStyleCnt="2"/>
      <dgm:spPr/>
    </dgm:pt>
    <dgm:pt modelId="{90760EFE-CE59-7746-BC2E-1EDE992CCCA6}" type="pres">
      <dgm:prSet presAssocID="{7D037CC2-072D-40FD-85F9-2A53BCFB890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3A1AA20-EB58-694C-AD15-22A02565AA48}" type="pres">
      <dgm:prSet presAssocID="{7D037CC2-072D-40FD-85F9-2A53BCFB8906}" presName="negativeSpace" presStyleCnt="0"/>
      <dgm:spPr/>
    </dgm:pt>
    <dgm:pt modelId="{08D709E4-9C69-D74E-923D-BE7785A97C85}" type="pres">
      <dgm:prSet presAssocID="{7D037CC2-072D-40FD-85F9-2A53BCFB890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3A5560A-4FC3-AB4D-96A7-6C9D52E7E5ED}" type="presOf" srcId="{F9992B13-0853-403C-A5CD-BDBDAFC649C4}" destId="{F7AF453E-25CB-8E44-A7E6-B4D4980F0A9B}" srcOrd="0" destOrd="0" presId="urn:microsoft.com/office/officeart/2005/8/layout/list1"/>
    <dgm:cxn modelId="{D2C71733-12D7-A944-985A-FBD2AB38E887}" type="presOf" srcId="{F9992B13-0853-403C-A5CD-BDBDAFC649C4}" destId="{C2009A9A-8B35-8A4C-A6D2-6CBCDE208223}" srcOrd="1" destOrd="0" presId="urn:microsoft.com/office/officeart/2005/8/layout/list1"/>
    <dgm:cxn modelId="{CC2F233D-718B-7844-A8B6-6B8D4A6AF37D}" type="presOf" srcId="{7D037CC2-072D-40FD-85F9-2A53BCFB8906}" destId="{90760EFE-CE59-7746-BC2E-1EDE992CCCA6}" srcOrd="1" destOrd="0" presId="urn:microsoft.com/office/officeart/2005/8/layout/list1"/>
    <dgm:cxn modelId="{A02D644C-EBD8-422F-80DF-5EC28257BCB8}" srcId="{3FFB27B0-3620-4338-A3F7-4F7D33F40204}" destId="{F9992B13-0853-403C-A5CD-BDBDAFC649C4}" srcOrd="0" destOrd="0" parTransId="{CDD91A94-52E8-408D-AF01-37C6E8E4F572}" sibTransId="{2F30D080-9CEC-4E59-A9D2-B516B7A7E897}"/>
    <dgm:cxn modelId="{035BD05D-C721-1348-A629-C400A231FB5F}" type="presOf" srcId="{3FFB27B0-3620-4338-A3F7-4F7D33F40204}" destId="{AD77365F-2759-E041-81FC-E114A43B6996}" srcOrd="0" destOrd="0" presId="urn:microsoft.com/office/officeart/2005/8/layout/list1"/>
    <dgm:cxn modelId="{A4CDB5AE-E30C-9142-BDFA-D520CC64AC06}" type="presOf" srcId="{7D037CC2-072D-40FD-85F9-2A53BCFB8906}" destId="{89D0F1DE-953B-2F46-A41D-2F7116FD66D6}" srcOrd="0" destOrd="0" presId="urn:microsoft.com/office/officeart/2005/8/layout/list1"/>
    <dgm:cxn modelId="{276D15F7-0087-43C3-95D7-3A3308D7120D}" srcId="{3FFB27B0-3620-4338-A3F7-4F7D33F40204}" destId="{7D037CC2-072D-40FD-85F9-2A53BCFB8906}" srcOrd="1" destOrd="0" parTransId="{9325E595-5A40-45C6-8188-2601EB4C5AA0}" sibTransId="{E98AA305-25D7-43F5-A46D-31B46006426B}"/>
    <dgm:cxn modelId="{E392CA0F-FFDC-B743-B205-501A3B9C2A4B}" type="presParOf" srcId="{AD77365F-2759-E041-81FC-E114A43B6996}" destId="{3AC7A66D-A347-6941-92A3-B675E21CA3D4}" srcOrd="0" destOrd="0" presId="urn:microsoft.com/office/officeart/2005/8/layout/list1"/>
    <dgm:cxn modelId="{BA459464-72B2-D34B-BD98-98B010608CDA}" type="presParOf" srcId="{3AC7A66D-A347-6941-92A3-B675E21CA3D4}" destId="{F7AF453E-25CB-8E44-A7E6-B4D4980F0A9B}" srcOrd="0" destOrd="0" presId="urn:microsoft.com/office/officeart/2005/8/layout/list1"/>
    <dgm:cxn modelId="{1E84C6FD-6E55-394D-8CDC-011CEE1295C0}" type="presParOf" srcId="{3AC7A66D-A347-6941-92A3-B675E21CA3D4}" destId="{C2009A9A-8B35-8A4C-A6D2-6CBCDE208223}" srcOrd="1" destOrd="0" presId="urn:microsoft.com/office/officeart/2005/8/layout/list1"/>
    <dgm:cxn modelId="{C7693276-A656-894D-977D-3514A557ADE8}" type="presParOf" srcId="{AD77365F-2759-E041-81FC-E114A43B6996}" destId="{696A15AA-6787-8C4E-8FEF-2AE2194EBCA1}" srcOrd="1" destOrd="0" presId="urn:microsoft.com/office/officeart/2005/8/layout/list1"/>
    <dgm:cxn modelId="{3A05DB58-B7E0-F345-8E43-9DD05BBC71BD}" type="presParOf" srcId="{AD77365F-2759-E041-81FC-E114A43B6996}" destId="{5B0A7D2C-5E1C-F242-BC0C-C27BB26D9395}" srcOrd="2" destOrd="0" presId="urn:microsoft.com/office/officeart/2005/8/layout/list1"/>
    <dgm:cxn modelId="{96688356-4590-CE47-92CD-B65F7AFDAAD3}" type="presParOf" srcId="{AD77365F-2759-E041-81FC-E114A43B6996}" destId="{ADA4791D-0E7A-DA46-A45E-81659CC53940}" srcOrd="3" destOrd="0" presId="urn:microsoft.com/office/officeart/2005/8/layout/list1"/>
    <dgm:cxn modelId="{1A389B5F-F2BE-1043-96A2-80D4EB27935B}" type="presParOf" srcId="{AD77365F-2759-E041-81FC-E114A43B6996}" destId="{35AD7115-82B8-9B4C-A12F-C5D4DEE30D21}" srcOrd="4" destOrd="0" presId="urn:microsoft.com/office/officeart/2005/8/layout/list1"/>
    <dgm:cxn modelId="{AA53D1BD-2330-504B-AF89-D675D2C28B1C}" type="presParOf" srcId="{35AD7115-82B8-9B4C-A12F-C5D4DEE30D21}" destId="{89D0F1DE-953B-2F46-A41D-2F7116FD66D6}" srcOrd="0" destOrd="0" presId="urn:microsoft.com/office/officeart/2005/8/layout/list1"/>
    <dgm:cxn modelId="{FC87D5C4-BB4F-C64C-BB31-E9E5809CC9A0}" type="presParOf" srcId="{35AD7115-82B8-9B4C-A12F-C5D4DEE30D21}" destId="{90760EFE-CE59-7746-BC2E-1EDE992CCCA6}" srcOrd="1" destOrd="0" presId="urn:microsoft.com/office/officeart/2005/8/layout/list1"/>
    <dgm:cxn modelId="{13325BC1-9BF9-AB43-80CD-43E5B440939F}" type="presParOf" srcId="{AD77365F-2759-E041-81FC-E114A43B6996}" destId="{B3A1AA20-EB58-694C-AD15-22A02565AA48}" srcOrd="5" destOrd="0" presId="urn:microsoft.com/office/officeart/2005/8/layout/list1"/>
    <dgm:cxn modelId="{7E11AC10-9CA1-B64F-A69C-72FBF739BD32}" type="presParOf" srcId="{AD77365F-2759-E041-81FC-E114A43B6996}" destId="{08D709E4-9C69-D74E-923D-BE7785A97C8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954DF-31E2-5245-AA5A-0FFD0CE3ED9A}">
      <dsp:nvSpPr>
        <dsp:cNvPr id="0" name=""/>
        <dsp:cNvSpPr/>
      </dsp:nvSpPr>
      <dsp:spPr>
        <a:xfrm>
          <a:off x="0" y="61749"/>
          <a:ext cx="10515600" cy="1347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/>
            <a:t>前面那五百多所小學是因為都已經進行「混齡編班」或「混齡教學」或「委託私人辦理」，所以都沒廢校嗎？</a:t>
          </a:r>
          <a:endParaRPr lang="en-US" sz="3200" kern="1200"/>
        </a:p>
      </dsp:txBody>
      <dsp:txXfrm>
        <a:off x="65796" y="127545"/>
        <a:ext cx="10384008" cy="1216248"/>
      </dsp:txXfrm>
    </dsp:sp>
    <dsp:sp modelId="{ED60CE5D-5B41-8542-9553-2EB7BFBC7B9A}">
      <dsp:nvSpPr>
        <dsp:cNvPr id="0" name=""/>
        <dsp:cNvSpPr/>
      </dsp:nvSpPr>
      <dsp:spPr>
        <a:xfrm>
          <a:off x="0" y="1501749"/>
          <a:ext cx="10515600" cy="1347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/>
            <a:t>而大城鄉的三所學校或潭墘國小，是因為無法進行上述方案而被廢校嗎？</a:t>
          </a:r>
          <a:endParaRPr lang="en-US" sz="3200" kern="1200"/>
        </a:p>
      </dsp:txBody>
      <dsp:txXfrm>
        <a:off x="65796" y="1567545"/>
        <a:ext cx="10384008" cy="1216248"/>
      </dsp:txXfrm>
    </dsp:sp>
    <dsp:sp modelId="{45FBF461-8842-494D-8710-8519FF01F7D7}">
      <dsp:nvSpPr>
        <dsp:cNvPr id="0" name=""/>
        <dsp:cNvSpPr/>
      </dsp:nvSpPr>
      <dsp:spPr>
        <a:xfrm>
          <a:off x="0" y="2941749"/>
          <a:ext cx="10515600" cy="1347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/>
            <a:t>當潭墘國小廢校後，潭墘村的孩子前往大城國小上學時，交通都沒風險嗎？</a:t>
          </a:r>
          <a:endParaRPr lang="en-US" sz="3200" kern="1200"/>
        </a:p>
      </dsp:txBody>
      <dsp:txXfrm>
        <a:off x="65796" y="3007545"/>
        <a:ext cx="10384008" cy="1216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A7D2C-5E1C-F242-BC0C-C27BB26D9395}">
      <dsp:nvSpPr>
        <dsp:cNvPr id="0" name=""/>
        <dsp:cNvSpPr/>
      </dsp:nvSpPr>
      <dsp:spPr>
        <a:xfrm>
          <a:off x="0" y="1806260"/>
          <a:ext cx="6666833" cy="831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09A9A-8B35-8A4C-A6D2-6CBCDE208223}">
      <dsp:nvSpPr>
        <dsp:cNvPr id="0" name=""/>
        <dsp:cNvSpPr/>
      </dsp:nvSpPr>
      <dsp:spPr>
        <a:xfrm>
          <a:off x="333341" y="1319180"/>
          <a:ext cx="4666783" cy="974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sz="3300" kern="1200"/>
            <a:t>青年還願意返鄉嗎？</a:t>
          </a:r>
          <a:endParaRPr lang="en-US" sz="3300" kern="1200"/>
        </a:p>
      </dsp:txBody>
      <dsp:txXfrm>
        <a:off x="380896" y="1366735"/>
        <a:ext cx="4571673" cy="879050"/>
      </dsp:txXfrm>
    </dsp:sp>
    <dsp:sp modelId="{08D709E4-9C69-D74E-923D-BE7785A97C85}">
      <dsp:nvSpPr>
        <dsp:cNvPr id="0" name=""/>
        <dsp:cNvSpPr/>
      </dsp:nvSpPr>
      <dsp:spPr>
        <a:xfrm>
          <a:off x="0" y="3303140"/>
          <a:ext cx="6666833" cy="831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60EFE-CE59-7746-BC2E-1EDE992CCCA6}">
      <dsp:nvSpPr>
        <dsp:cNvPr id="0" name=""/>
        <dsp:cNvSpPr/>
      </dsp:nvSpPr>
      <dsp:spPr>
        <a:xfrm>
          <a:off x="333341" y="2816060"/>
          <a:ext cx="4666783" cy="97416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sz="3300" kern="1200"/>
            <a:t>地方文化傳承怎麼進行？</a:t>
          </a:r>
          <a:endParaRPr lang="en-US" sz="3300" kern="1200"/>
        </a:p>
      </dsp:txBody>
      <dsp:txXfrm>
        <a:off x="380896" y="2863615"/>
        <a:ext cx="4571673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91F44B-4D26-0FF9-933F-7F112167B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0148446-799B-EE37-CCBC-04A5291BB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4C2AFB-E96E-35ED-2EB6-942412F80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D6D4-BD9D-1946-9818-7FEF35E998DB}" type="datetimeFigureOut">
              <a:rPr kumimoji="1" lang="zh-TW" altLang="en-US" smtClean="0"/>
              <a:t>2023/7/27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094553-8FDF-4B11-6F2D-C05BF70D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366BCC-FA03-E1DD-C7C5-E4308381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86CA-F6F2-6241-94D9-FEFDE70E2A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9046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39C8B5-C3AC-109E-94C4-91BAF804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2D570B1-3A43-96D8-8005-BADC98F38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43029A-E08A-CA34-D0A0-175A8E9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D6D4-BD9D-1946-9818-7FEF35E998DB}" type="datetimeFigureOut">
              <a:rPr kumimoji="1" lang="zh-TW" altLang="en-US" smtClean="0"/>
              <a:t>2023/7/27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6F6E13-E8D6-E0EA-8991-8861E5B1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249442-BD8D-91A1-2A3A-DA508EC7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86CA-F6F2-6241-94D9-FEFDE70E2A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4909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F7D9FEA-C82B-44F9-969E-E3C246F33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C106FA5-6DA1-5E66-EDE2-68FDE3A0F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06CF20-4EF2-D1C3-A961-89FEF329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D6D4-BD9D-1946-9818-7FEF35E998DB}" type="datetimeFigureOut">
              <a:rPr kumimoji="1" lang="zh-TW" altLang="en-US" smtClean="0"/>
              <a:t>2023/7/27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B11B37-4906-D7B5-0D41-76DD4484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E7B0C8-496B-D801-A389-55A99ED8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86CA-F6F2-6241-94D9-FEFDE70E2A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3448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343103-CFF4-CE22-5056-0754488E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969D1C-8FA2-BACD-771D-B18BB6C33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C41A16-9354-2B6E-E9CE-915346E0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D6D4-BD9D-1946-9818-7FEF35E998DB}" type="datetimeFigureOut">
              <a:rPr kumimoji="1" lang="zh-TW" altLang="en-US" smtClean="0"/>
              <a:t>2023/7/27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24DD38-5AC4-0B64-8567-3B1140F1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0E64A2-AD2D-4B7A-89F4-D58962A6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86CA-F6F2-6241-94D9-FEFDE70E2A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4651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F7D9DE-7BB1-0A04-BA1A-00A20741C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D006158-F1A2-262A-2FC8-B4ACB67E9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133D1F-2B29-8C10-012C-B7CD9DC9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D6D4-BD9D-1946-9818-7FEF35E998DB}" type="datetimeFigureOut">
              <a:rPr kumimoji="1" lang="zh-TW" altLang="en-US" smtClean="0"/>
              <a:t>2023/7/27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24A9C5-2B2E-DFFC-4B5B-DF3BABFE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2A2365-C58A-4106-F4C1-C1A51179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86CA-F6F2-6241-94D9-FEFDE70E2A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3367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EB298D-169B-C5CC-ED92-859FD5C8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D54BF1-5C34-AC87-31EB-0400411D5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B046EAA-DDDB-0D17-1D65-DC9F5C95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7FFB958-7F0E-D86B-4B33-7E6FD3785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D6D4-BD9D-1946-9818-7FEF35E998DB}" type="datetimeFigureOut">
              <a:rPr kumimoji="1" lang="zh-TW" altLang="en-US" smtClean="0"/>
              <a:t>2023/7/27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C91E70-6088-248F-87FB-FA482E61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E061352-D784-A55C-A1B9-52A0B6EB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86CA-F6F2-6241-94D9-FEFDE70E2A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0181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4018F2-362C-58DF-5B6D-3B30E69D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6D57FD-876F-8910-4131-334184842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C758B55-E532-48CA-E24F-77B6C38FA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926B8B9-F24D-2D6B-CAAA-B61638F45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85627C5-19F4-483A-A5F1-3E377A79A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E54AAD7-73E5-2EB6-9515-C45C1F60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D6D4-BD9D-1946-9818-7FEF35E998DB}" type="datetimeFigureOut">
              <a:rPr kumimoji="1" lang="zh-TW" altLang="en-US" smtClean="0"/>
              <a:t>2023/7/27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F2D2CE4-6FFF-BB7C-1912-44989259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641EB82-982B-4E3D-BF25-6B38ACEA9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86CA-F6F2-6241-94D9-FEFDE70E2A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726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84AF22-94C6-EC3D-2E28-14531CCC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56488D2-681C-5DFC-587A-B084800B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D6D4-BD9D-1946-9818-7FEF35E998DB}" type="datetimeFigureOut">
              <a:rPr kumimoji="1" lang="zh-TW" altLang="en-US" smtClean="0"/>
              <a:t>2023/7/27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2984112-1DEC-ADA9-C89F-23774BCE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7F39CF2-FF6B-EB4C-E2AE-21AA8422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86CA-F6F2-6241-94D9-FEFDE70E2A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0059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A2B5B41-BAF1-DADC-0F0D-4D6CC6C1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D6D4-BD9D-1946-9818-7FEF35E998DB}" type="datetimeFigureOut">
              <a:rPr kumimoji="1" lang="zh-TW" altLang="en-US" smtClean="0"/>
              <a:t>2023/7/27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922266-CE88-43DC-365E-676CB99A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6039420-A433-0CBB-780E-38F0FEBC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86CA-F6F2-6241-94D9-FEFDE70E2A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6324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FC3040-9B4A-1EFD-A9C5-C48EA3F4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C9404C-1606-4B01-60FC-1445BADE3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ABDD1A0-108B-52BB-415E-E2BE901FD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4FC3E53-0064-D3D5-62DB-F0AF349E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D6D4-BD9D-1946-9818-7FEF35E998DB}" type="datetimeFigureOut">
              <a:rPr kumimoji="1" lang="zh-TW" altLang="en-US" smtClean="0"/>
              <a:t>2023/7/27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414C733-BB11-10E2-5CE7-019A9069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FF89910-3B62-7D3C-ACCD-2A543C20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86CA-F6F2-6241-94D9-FEFDE70E2A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0581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A9D0CE-909C-BAD0-F2BD-61BA05029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E4E24EF-EF6F-8B33-5B6A-8E017CB94E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66FA196-1AB6-22F3-27B8-5B9D1A09D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960619-0230-E7E7-986F-A619C7AF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D6D4-BD9D-1946-9818-7FEF35E998DB}" type="datetimeFigureOut">
              <a:rPr kumimoji="1" lang="zh-TW" altLang="en-US" smtClean="0"/>
              <a:t>2023/7/27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0CE066F-5C4F-23E8-A90B-0C8D21E0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EACCC96-0583-370B-CB8A-53C3B22A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86CA-F6F2-6241-94D9-FEFDE70E2A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0132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C750BF9-6F59-4B7C-7E7F-4E8D480A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D3799D7-2A4F-C447-D302-FDCC3CA58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771E07-1D05-40F9-28D4-3BEF75AC5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7D6D4-BD9D-1946-9818-7FEF35E998DB}" type="datetimeFigureOut">
              <a:rPr kumimoji="1" lang="zh-TW" altLang="en-US" smtClean="0"/>
              <a:t>2023/7/27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F585BD-3F34-F6A0-3694-FD4CD7444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ABC60D-CE9F-009F-0F17-C020EF6FE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986CA-F6F2-6241-94D9-FEFDE70E2A9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4337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s.moe.gov.tw/statedu/chart.aspx?pvalue=0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93D71-0B43-7462-3CF0-F366331AF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8400E54-73B5-4704-B874-2993545F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kumimoji="1" lang="zh-TW" altLang="en-US" sz="6100" dirty="0">
                <a:solidFill>
                  <a:schemeClr val="bg1"/>
                </a:solidFill>
              </a:rPr>
              <a:t>從彰化縣大城鄉的廢校潮</a:t>
            </a:r>
            <a:br>
              <a:rPr kumimoji="1" lang="en-US" altLang="zh-TW" sz="6100" dirty="0">
                <a:solidFill>
                  <a:schemeClr val="bg1"/>
                </a:solidFill>
              </a:rPr>
            </a:br>
            <a:r>
              <a:rPr kumimoji="1" lang="zh-TW" altLang="en-US" sz="6100" dirty="0">
                <a:solidFill>
                  <a:schemeClr val="bg1"/>
                </a:solidFill>
              </a:rPr>
              <a:t>提出少子化合併校的建議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CC0B6A2-C17E-3ACD-6287-F0E095866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kumimoji="1" lang="zh-TW" altLang="en-US" sz="600">
                <a:solidFill>
                  <a:schemeClr val="bg1"/>
                </a:solidFill>
              </a:rPr>
              <a:t>台灣家長教育聯盟</a:t>
            </a:r>
            <a:endParaRPr kumimoji="1" lang="en-US" altLang="zh-TW" sz="600">
              <a:solidFill>
                <a:schemeClr val="bg1"/>
              </a:solidFill>
            </a:endParaRPr>
          </a:p>
          <a:p>
            <a:pPr algn="l"/>
            <a:r>
              <a:rPr kumimoji="1" lang="zh-TW" altLang="en-US" sz="600">
                <a:solidFill>
                  <a:schemeClr val="bg1"/>
                </a:solidFill>
              </a:rPr>
              <a:t>謝國清</a:t>
            </a:r>
            <a:endParaRPr kumimoji="1" lang="en-US" altLang="zh-TW" sz="600">
              <a:solidFill>
                <a:schemeClr val="bg1"/>
              </a:solidFill>
            </a:endParaRPr>
          </a:p>
          <a:p>
            <a:pPr algn="l"/>
            <a:r>
              <a:rPr kumimoji="1" lang="en-US" altLang="zh-TW" sz="600">
                <a:solidFill>
                  <a:schemeClr val="bg1"/>
                </a:solidFill>
              </a:rPr>
              <a:t>2023.07.30</a:t>
            </a:r>
            <a:endParaRPr kumimoji="1" lang="zh-TW" altLang="en-US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8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FF737B2-7C65-9119-7BD6-728269418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kumimoji="1" lang="zh-TW" altLang="en-US" sz="4000">
                <a:solidFill>
                  <a:srgbClr val="FFFFFF"/>
                </a:solidFill>
              </a:rPr>
              <a:t>學校被廢止後，會產生什麼樣的影響？</a:t>
            </a: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375FB2F8-D3CB-EC9A-F66F-B94CFC6B4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74946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248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C7B6C35-D39D-FFF0-4C35-33E66965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zh-TW" alt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台家盟內部對於「</a:t>
            </a:r>
            <a:r>
              <a:rPr lang="zh-TW" altLang="en-US" sz="4800" b="0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公立國民小學及國民中學合併或停辦準則</a:t>
            </a:r>
            <a:r>
              <a:rPr kumimoji="1" lang="zh-TW" alt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」的建議</a:t>
            </a:r>
          </a:p>
        </p:txBody>
      </p:sp>
    </p:spTree>
    <p:extLst>
      <p:ext uri="{BB962C8B-B14F-4D97-AF65-F5344CB8AC3E}">
        <p14:creationId xmlns:p14="http://schemas.microsoft.com/office/powerpoint/2010/main" val="3097691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F656ED9-7C6C-653B-B132-6C664E33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zh-TW" altLang="en-US" sz="3200">
                <a:solidFill>
                  <a:srgbClr val="FFFFFF"/>
                </a:solidFill>
              </a:rPr>
              <a:t>定義條文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9D01267-BB24-08DE-B3DE-DD71A7672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933" y="1115015"/>
            <a:ext cx="7347537" cy="462894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C6279EC-A8A7-814A-3996-AD91E4ACE2C2}"/>
              </a:ext>
            </a:extLst>
          </p:cNvPr>
          <p:cNvSpPr txBox="1"/>
          <p:nvPr/>
        </p:nvSpPr>
        <p:spPr>
          <a:xfrm>
            <a:off x="223838" y="4414838"/>
            <a:ext cx="4570482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0" i="0" dirty="0">
                <a:effectLst/>
                <a:latin typeface="Google Sans"/>
              </a:rPr>
              <a:t>建議增列</a:t>
            </a:r>
            <a:r>
              <a:rPr lang="zh-TW" altLang="en-US" b="0" i="0" dirty="0">
                <a:solidFill>
                  <a:srgbClr val="C00000"/>
                </a:solidFill>
                <a:effectLst/>
                <a:latin typeface="Google Sans"/>
              </a:rPr>
              <a:t>「改制：指學校轉型為公辦公營、</a:t>
            </a:r>
            <a:endParaRPr lang="en-US" altLang="zh-TW" b="0" i="0" dirty="0">
              <a:solidFill>
                <a:srgbClr val="C00000"/>
              </a:solidFill>
              <a:effectLst/>
              <a:latin typeface="Google Sans"/>
            </a:endParaRPr>
          </a:p>
          <a:p>
            <a:r>
              <a:rPr lang="zh-TW" altLang="en-US" b="0" i="0" dirty="0">
                <a:solidFill>
                  <a:srgbClr val="C00000"/>
                </a:solidFill>
                <a:effectLst/>
                <a:latin typeface="Google Sans"/>
              </a:rPr>
              <a:t>公辦民營實驗教育或國民教育之其他學制」</a:t>
            </a:r>
            <a:endParaRPr kumimoji="1"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66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ACE8399-7A95-4946-6C84-351020BBE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97" y="457200"/>
            <a:ext cx="9743605" cy="59436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349DF46-B407-85BC-3FED-13BB582025EB}"/>
              </a:ext>
            </a:extLst>
          </p:cNvPr>
          <p:cNvSpPr txBox="1"/>
          <p:nvPr/>
        </p:nvSpPr>
        <p:spPr>
          <a:xfrm>
            <a:off x="6686550" y="3057525"/>
            <a:ext cx="2715808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0" i="0" dirty="0">
                <a:solidFill>
                  <a:srgbClr val="1F1F1F"/>
                </a:solidFill>
                <a:effectLst/>
                <a:latin typeface="Google Sans"/>
              </a:rPr>
              <a:t>建議第 </a:t>
            </a:r>
            <a:r>
              <a:rPr lang="en-US" altLang="zh-TW" b="0" i="0" dirty="0">
                <a:solidFill>
                  <a:srgbClr val="1F1F1F"/>
                </a:solidFill>
                <a:effectLst/>
                <a:latin typeface="Google Sans"/>
              </a:rPr>
              <a:t>2 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Google Sans"/>
              </a:rPr>
              <a:t>點納入「</a:t>
            </a:r>
            <a:r>
              <a:rPr lang="zh-TW" altLang="en-US" b="0" i="0" dirty="0">
                <a:solidFill>
                  <a:srgbClr val="C00000"/>
                </a:solidFill>
                <a:effectLst/>
                <a:latin typeface="Google Sans"/>
              </a:rPr>
              <a:t>改制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Google Sans"/>
              </a:rPr>
              <a:t>」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043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6F2819E-2143-313B-E0B3-0436A6120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66310"/>
            <a:ext cx="10905066" cy="512537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504A9F4-8236-45B7-5170-A0C697A1AE34}"/>
              </a:ext>
            </a:extLst>
          </p:cNvPr>
          <p:cNvSpPr txBox="1"/>
          <p:nvPr/>
        </p:nvSpPr>
        <p:spPr>
          <a:xfrm>
            <a:off x="1438073" y="6172200"/>
            <a:ext cx="10110460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0" i="0" dirty="0">
                <a:solidFill>
                  <a:srgbClr val="1F1F1F"/>
                </a:solidFill>
                <a:effectLst/>
                <a:latin typeface="Google Sans"/>
              </a:rPr>
              <a:t>針對鄰近同級學校之交通有無重大安全之顧慮，</a:t>
            </a:r>
            <a:r>
              <a:rPr lang="zh-TW" altLang="en-US" b="0" i="0" dirty="0">
                <a:solidFill>
                  <a:srgbClr val="C00000"/>
                </a:solidFill>
                <a:effectLst/>
                <a:latin typeface="Google Sans"/>
              </a:rPr>
              <a:t>應邀請交通單位、家長代表及社區人士共同評估。</a:t>
            </a:r>
            <a:endParaRPr kumimoji="1"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81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9CB223-EC31-B358-9F1F-3DC2286C5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94" y="1371600"/>
            <a:ext cx="4390072" cy="3171825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35CC44D-082A-F714-35E9-29C79DB1B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077" y="2657475"/>
            <a:ext cx="7011681" cy="208597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3972270-8A45-3959-A357-E4DCDC74E066}"/>
              </a:ext>
            </a:extLst>
          </p:cNvPr>
          <p:cNvSpPr txBox="1"/>
          <p:nvPr/>
        </p:nvSpPr>
        <p:spPr>
          <a:xfrm>
            <a:off x="288569" y="4747652"/>
            <a:ext cx="10687541" cy="923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b="0" i="0" dirty="0">
                <a:solidFill>
                  <a:srgbClr val="FFFF00"/>
                </a:solidFill>
                <a:effectLst/>
                <a:latin typeface="Google Sans"/>
              </a:rPr>
              <a:t>教審會審議時，應邀請學校家長代表、學生代表、教師代表、行政代表及社區人士，陳述表達意見。</a:t>
            </a:r>
            <a:endParaRPr lang="en-US" altLang="zh-TW" b="0" i="0" dirty="0">
              <a:solidFill>
                <a:srgbClr val="FFFF00"/>
              </a:solidFill>
              <a:effectLst/>
              <a:latin typeface="Google Sans"/>
            </a:endParaRPr>
          </a:p>
          <a:p>
            <a:pPr marL="342900" indent="-342900">
              <a:buAutoNum type="arabicPeriod"/>
            </a:pPr>
            <a:r>
              <a:rPr lang="zh-TW" altLang="en-US" b="0" i="0" dirty="0">
                <a:solidFill>
                  <a:srgbClr val="FFFF00"/>
                </a:solidFill>
                <a:effectLst/>
                <a:latin typeface="Google Sans"/>
              </a:rPr>
              <a:t>應先確認本準則第四條混齡編班、混齡教學、委託私人辦學及合併之不可行，方得啟動停辦程序，</a:t>
            </a:r>
            <a:br>
              <a:rPr lang="en-US" altLang="zh-TW" b="0" i="0" dirty="0">
                <a:solidFill>
                  <a:srgbClr val="FFFF00"/>
                </a:solidFill>
                <a:effectLst/>
                <a:latin typeface="Google Sans"/>
              </a:rPr>
            </a:br>
            <a:r>
              <a:rPr lang="zh-TW" altLang="en-US" b="0" i="0" dirty="0">
                <a:solidFill>
                  <a:srgbClr val="FFFF00"/>
                </a:solidFill>
                <a:effectLst/>
                <a:latin typeface="Google Sans"/>
              </a:rPr>
              <a:t>報部核備時，亦應提供前述不可行之相關文件，如有不符，教育部有權退回停辦之決議。</a:t>
            </a:r>
            <a:endParaRPr kumimoji="1"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05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C8AB9B7-F74C-3731-86BB-548D0E3D9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127207"/>
            <a:ext cx="7941259" cy="627359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202A311-A763-2EB1-B865-10BDA2FECE29}"/>
              </a:ext>
            </a:extLst>
          </p:cNvPr>
          <p:cNvSpPr txBox="1"/>
          <p:nvPr/>
        </p:nvSpPr>
        <p:spPr>
          <a:xfrm>
            <a:off x="8185428" y="542925"/>
            <a:ext cx="3877985" cy="120032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0" i="0" dirty="0">
                <a:solidFill>
                  <a:srgbClr val="1F1F1F"/>
                </a:solidFill>
                <a:effectLst/>
                <a:latin typeface="Google Sans"/>
              </a:rPr>
              <a:t>左列皆屬人事之安排，尚須增列</a:t>
            </a:r>
            <a:endParaRPr lang="en-US" altLang="zh-TW" b="0" i="0" dirty="0">
              <a:solidFill>
                <a:srgbClr val="1F1F1F"/>
              </a:solidFill>
              <a:effectLst/>
              <a:latin typeface="Google Sans"/>
            </a:endParaRPr>
          </a:p>
          <a:p>
            <a:r>
              <a:rPr lang="zh-TW" altLang="en-US" b="0" i="0" dirty="0">
                <a:solidFill>
                  <a:srgbClr val="C00000"/>
                </a:solidFill>
                <a:effectLst/>
                <a:latin typeface="Google Sans"/>
              </a:rPr>
              <a:t>學生權益相關經費 </a:t>
            </a:r>
            <a:r>
              <a:rPr lang="en-US" altLang="zh-TW" b="0" i="0" dirty="0">
                <a:solidFill>
                  <a:srgbClr val="1F1F1F"/>
                </a:solidFill>
                <a:effectLst/>
                <a:latin typeface="Google Sans"/>
              </a:rPr>
              <a:t>(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Google Sans"/>
              </a:rPr>
              <a:t>家長會費、</a:t>
            </a:r>
            <a:endParaRPr lang="en-US" altLang="zh-TW" b="0" i="0" dirty="0">
              <a:solidFill>
                <a:srgbClr val="1F1F1F"/>
              </a:solidFill>
              <a:effectLst/>
              <a:latin typeface="Google Sans"/>
            </a:endParaRPr>
          </a:p>
          <a:p>
            <a:r>
              <a:rPr lang="zh-TW" altLang="en-US" b="0" i="0" dirty="0">
                <a:solidFill>
                  <a:srgbClr val="1F1F1F"/>
                </a:solidFill>
                <a:effectLst/>
                <a:latin typeface="Google Sans"/>
              </a:rPr>
              <a:t>教育儲蓄戶或其他可歸屬學生權益的</a:t>
            </a:r>
            <a:endParaRPr lang="en-US" altLang="zh-TW" b="0" i="0" dirty="0">
              <a:solidFill>
                <a:srgbClr val="1F1F1F"/>
              </a:solidFill>
              <a:effectLst/>
              <a:latin typeface="Google Sans"/>
            </a:endParaRPr>
          </a:p>
          <a:p>
            <a:r>
              <a:rPr lang="zh-TW" altLang="en-US" b="0" i="0" dirty="0">
                <a:solidFill>
                  <a:srgbClr val="1F1F1F"/>
                </a:solidFill>
                <a:effectLst/>
                <a:latin typeface="Google Sans"/>
              </a:rPr>
              <a:t>經費</a:t>
            </a:r>
            <a:r>
              <a:rPr lang="en-US" altLang="zh-TW" b="0" i="0" dirty="0">
                <a:solidFill>
                  <a:srgbClr val="1F1F1F"/>
                </a:solidFill>
                <a:effectLst/>
                <a:latin typeface="Google Sans"/>
              </a:rPr>
              <a:t>) 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Google Sans"/>
              </a:rPr>
              <a:t>之處理。</a:t>
            </a:r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5E3C18C-835D-DDED-FF12-787BFDCCC9A0}"/>
              </a:ext>
            </a:extLst>
          </p:cNvPr>
          <p:cNvSpPr txBox="1"/>
          <p:nvPr/>
        </p:nvSpPr>
        <p:spPr>
          <a:xfrm>
            <a:off x="8070011" y="3264004"/>
            <a:ext cx="4108817" cy="64633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0" i="0" dirty="0">
                <a:solidFill>
                  <a:srgbClr val="1F1F1F"/>
                </a:solidFill>
                <a:effectLst/>
                <a:latin typeface="Google Sans"/>
              </a:rPr>
              <a:t>補助項目宜增列</a:t>
            </a:r>
            <a:r>
              <a:rPr lang="zh-TW" altLang="en-US" b="0" i="0" dirty="0">
                <a:solidFill>
                  <a:srgbClr val="C00000"/>
                </a:solidFill>
                <a:effectLst/>
                <a:latin typeface="Google Sans"/>
              </a:rPr>
              <a:t>學生制服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Google Sans"/>
              </a:rPr>
              <a:t>、</a:t>
            </a:r>
            <a:r>
              <a:rPr lang="zh-TW" altLang="en-US" b="0" i="0" dirty="0">
                <a:solidFill>
                  <a:srgbClr val="C00000"/>
                </a:solidFill>
                <a:effectLst/>
                <a:latin typeface="Google Sans"/>
              </a:rPr>
              <a:t>運動服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Google Sans"/>
              </a:rPr>
              <a:t>、</a:t>
            </a:r>
            <a:endParaRPr lang="en-US" altLang="zh-TW" b="0" i="0" dirty="0">
              <a:solidFill>
                <a:srgbClr val="1F1F1F"/>
              </a:solidFill>
              <a:effectLst/>
              <a:latin typeface="Google Sans"/>
            </a:endParaRPr>
          </a:p>
          <a:p>
            <a:r>
              <a:rPr lang="zh-TW" altLang="en-US" b="0" i="0" dirty="0">
                <a:solidFill>
                  <a:srgbClr val="C00000"/>
                </a:solidFill>
                <a:effectLst/>
                <a:latin typeface="Google Sans"/>
              </a:rPr>
              <a:t>專用書籍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Google Sans"/>
              </a:rPr>
              <a:t>等無法替用之學習事務用品。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6058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A88F2EA-294F-66E5-4EB9-F455FBDEE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06982"/>
            <a:ext cx="10905066" cy="38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0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35258C-1C26-10EC-B783-02564E401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6239" b="9175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17D720A-4CB7-B95E-C6DC-F2B8CF778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00427"/>
            <a:ext cx="9875520" cy="3299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8200">
                <a:solidFill>
                  <a:srgbClr val="FFFFFF"/>
                </a:solidFill>
              </a:rPr>
              <a:t>如何可以不輕易廢校？</a:t>
            </a:r>
          </a:p>
        </p:txBody>
      </p:sp>
    </p:spTree>
    <p:extLst>
      <p:ext uri="{BB962C8B-B14F-4D97-AF65-F5344CB8AC3E}">
        <p14:creationId xmlns:p14="http://schemas.microsoft.com/office/powerpoint/2010/main" val="395213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6749153-0726-468B-02EA-ACBD6C92B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89" b="174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9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473A6C-4E30-A30B-22C9-454E70E70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581" y="457200"/>
            <a:ext cx="709683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A26B29B-797E-414B-8189-4E390B5F4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EFFD64FE-3C7B-1BAE-53CB-3EA129DA2EE7}"/>
              </a:ext>
            </a:extLst>
          </p:cNvPr>
          <p:cNvSpPr/>
          <p:nvPr/>
        </p:nvSpPr>
        <p:spPr>
          <a:xfrm>
            <a:off x="5443538" y="4557713"/>
            <a:ext cx="214312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ADE20D60-6973-2ED6-5937-6F4A6BCAB051}"/>
              </a:ext>
            </a:extLst>
          </p:cNvPr>
          <p:cNvSpPr/>
          <p:nvPr/>
        </p:nvSpPr>
        <p:spPr>
          <a:xfrm>
            <a:off x="4149103" y="3818863"/>
            <a:ext cx="214312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78AF11D1-809D-B37C-A776-8091A974D8FD}"/>
              </a:ext>
            </a:extLst>
          </p:cNvPr>
          <p:cNvSpPr/>
          <p:nvPr/>
        </p:nvSpPr>
        <p:spPr>
          <a:xfrm>
            <a:off x="8871574" y="5103652"/>
            <a:ext cx="214312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9542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4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7F9F05E-6619-8D3D-E0D6-3489D79B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>
            <a:normAutofit/>
          </a:bodyPr>
          <a:lstStyle/>
          <a:p>
            <a:r>
              <a:rPr lang="zh-TW" altLang="en-US" sz="3600">
                <a:solidFill>
                  <a:srgbClr val="FFFFFF"/>
                </a:solidFill>
              </a:rPr>
              <a:t>台灣已經是全世界出生率最低的國家</a:t>
            </a:r>
          </a:p>
        </p:txBody>
      </p:sp>
      <p:sp>
        <p:nvSpPr>
          <p:cNvPr id="103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67A203-422D-E475-9B76-820E5B8A8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3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8C9E5C2-5C51-B1BA-0AAF-DC0388D7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國發會推估的人口成長趨勢</a:t>
            </a:r>
          </a:p>
        </p:txBody>
      </p:sp>
      <p:graphicFrame>
        <p:nvGraphicFramePr>
          <p:cNvPr id="3" name="圖表 2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888215"/>
              </p:ext>
            </p:extLst>
          </p:nvPr>
        </p:nvGraphicFramePr>
        <p:xfrm>
          <a:off x="432225" y="1966293"/>
          <a:ext cx="11327549" cy="445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948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3FBA1D-9542-91D5-9754-813AB8CD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少子化下的學校人數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818ECC-629A-9F9D-9501-9F0ACE01B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過兩天就要被廢校彰化縣大城鄉潭墘村潭墘國小，今年上半年學生人數為</a:t>
            </a:r>
            <a:r>
              <a:rPr lang="en-US" altLang="zh-TW" dirty="0"/>
              <a:t>29</a:t>
            </a:r>
            <a:r>
              <a:rPr lang="zh-TW" altLang="en-US" dirty="0"/>
              <a:t>人。</a:t>
            </a:r>
            <a:endParaRPr lang="en-US" altLang="zh-TW" dirty="0"/>
          </a:p>
          <a:p>
            <a:r>
              <a:rPr lang="zh-TW" altLang="en-US" dirty="0"/>
              <a:t>全國學生人數少於</a:t>
            </a:r>
            <a:r>
              <a:rPr lang="en-US" altLang="zh-TW" dirty="0"/>
              <a:t>29</a:t>
            </a:r>
            <a:r>
              <a:rPr lang="zh-TW" altLang="en-US" dirty="0"/>
              <a:t>人的小學計有</a:t>
            </a:r>
            <a:r>
              <a:rPr lang="en-US" altLang="zh-TW" dirty="0"/>
              <a:t>193</a:t>
            </a:r>
            <a:r>
              <a:rPr lang="zh-TW" altLang="en-US" dirty="0"/>
              <a:t>所。</a:t>
            </a:r>
            <a:endParaRPr lang="en-US" altLang="zh-TW" dirty="0"/>
          </a:p>
          <a:p>
            <a:r>
              <a:rPr lang="zh-TW" altLang="en-US" dirty="0"/>
              <a:t>教育部所訂定的「公立國民小學及國民中學合併或停辦準則」（簡稱本準則），第</a:t>
            </a:r>
            <a:r>
              <a:rPr lang="en-US" altLang="zh-TW" dirty="0"/>
              <a:t>4</a:t>
            </a:r>
            <a:r>
              <a:rPr lang="zh-TW" altLang="en-US" dirty="0"/>
              <a:t>條第</a:t>
            </a:r>
            <a:r>
              <a:rPr lang="en-US" altLang="zh-TW" dirty="0"/>
              <a:t>1</a:t>
            </a:r>
            <a:r>
              <a:rPr lang="zh-TW" altLang="en-US" dirty="0"/>
              <a:t>點規定「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學校之合併或停辦應確保學生就學權益，學生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總人數不滿五十人之學校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，地方主管機關得鼓勵學校採取混齡編班、混齡教學之方式，或將學校委託私人辦理。」</a:t>
            </a:r>
            <a:endParaRPr lang="en-US" altLang="zh-TW" b="0" i="0" dirty="0">
              <a:solidFill>
                <a:srgbClr val="000000"/>
              </a:solidFill>
              <a:effectLst/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2"/>
              </a:rPr>
              <a:t>全國學生人數少於</a:t>
            </a:r>
            <a:r>
              <a:rPr lang="en-US" altLang="zh-TW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2"/>
              </a:rPr>
              <a:t>50</a:t>
            </a:r>
            <a:r>
              <a:rPr lang="zh-TW" altLang="en-US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2"/>
              </a:rPr>
              <a:t>人之小學超過</a:t>
            </a:r>
            <a:r>
              <a:rPr lang="en-US" altLang="zh-TW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2"/>
              </a:rPr>
              <a:t>500</a:t>
            </a:r>
            <a:r>
              <a:rPr lang="zh-TW" altLang="en-US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2"/>
              </a:rPr>
              <a:t>所，大約佔全部小學的</a:t>
            </a:r>
            <a:r>
              <a:rPr lang="en-US" altLang="zh-TW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2"/>
              </a:rPr>
              <a:t>20%</a:t>
            </a:r>
            <a:r>
              <a:rPr lang="zh-TW" altLang="en-US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  <a:hlinkClick r:id="rId2"/>
              </a:rPr>
              <a:t>。</a:t>
            </a:r>
            <a:endParaRPr lang="en-US" altLang="zh-TW" dirty="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98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A05882-1BFD-A8C2-DC65-6E701FFC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國中小停辦或合併，怎麼辦？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2FAE3A-112C-8A2C-97F7-A4487BC11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zh-TW" altLang="en-US" dirty="0"/>
              <a:t>本準則第</a:t>
            </a:r>
            <a:r>
              <a:rPr kumimoji="1" lang="en-US" altLang="zh-TW" dirty="0"/>
              <a:t>4</a:t>
            </a:r>
            <a:r>
              <a:rPr kumimoji="1" lang="zh-TW" altLang="en-US" dirty="0"/>
              <a:t>條：</a:t>
            </a:r>
            <a:endParaRPr kumimoji="1" lang="en-US" altLang="zh-TW" dirty="0"/>
          </a:p>
          <a:p>
            <a:pPr lvl="1"/>
            <a:r>
              <a:rPr lang="zh-TW" altLang="en-US" b="0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學校之合併或停辦應確保學生就學權益，學生總人數不滿五十人之學校，地方主管機關得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鼓勵學校採取混齡編班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、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混齡教學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之方式，或將學校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委託私人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辦理。</a:t>
            </a:r>
          </a:p>
          <a:p>
            <a:pPr lvl="1"/>
            <a:r>
              <a:rPr lang="zh-TW" altLang="en-US" b="0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學校新生或各年級學生有一人以上者，均應開班，並得辦理混齡編班、混齡教學；地方主管機關不得於自治法規中規定，學生不足一定人數者不予成班。</a:t>
            </a:r>
          </a:p>
          <a:p>
            <a:pPr lvl="1"/>
            <a:r>
              <a:rPr lang="zh-TW" altLang="en-US" b="0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中央主管機關就前二項混齡編班、混齡教學，或委託私人辦理之事項，得給予經費補助。</a:t>
            </a:r>
            <a:endParaRPr kumimoji="1" lang="en-US" altLang="zh-TW" dirty="0"/>
          </a:p>
          <a:p>
            <a:r>
              <a:rPr kumimoji="1" lang="zh-TW" altLang="en-US" dirty="0"/>
              <a:t>本準則第</a:t>
            </a:r>
            <a:r>
              <a:rPr kumimoji="1" lang="en-US" altLang="zh-TW" dirty="0"/>
              <a:t>5</a:t>
            </a:r>
            <a:r>
              <a:rPr kumimoji="1" lang="zh-TW" altLang="en-US" dirty="0"/>
              <a:t>條：</a:t>
            </a:r>
            <a:endParaRPr kumimoji="1" lang="en-US" altLang="zh-TW" dirty="0"/>
          </a:p>
          <a:p>
            <a:pPr lvl="1"/>
            <a:r>
              <a:rPr lang="zh-TW" altLang="en-US" b="0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學校有下列情形之一者，不得停辦。但經學區內設有戶籍之選舉權人書面連署達二分之一以上同意，或確實已無適齡學生者，不在此限：</a:t>
            </a:r>
          </a:p>
          <a:p>
            <a:pPr lvl="2"/>
            <a:r>
              <a:rPr lang="zh-TW" altLang="en-US" b="0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一、同一鄉（鎮、市、區）只有一所國民小學（國小部）或國民中學（國中部）。</a:t>
            </a:r>
          </a:p>
          <a:p>
            <a:pPr lvl="2"/>
            <a:r>
              <a:rPr lang="zh-TW" altLang="en-US" b="0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二、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到鄰近同級學校之交通，有重大安全顧慮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334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FB7243-D050-D842-FC80-9DE1F533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廢校與不廢校，到底依據什麼因素？</a:t>
            </a:r>
            <a:endParaRPr kumimoji="1" lang="zh-TW" altLang="en-US" dirty="0"/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650B1B87-814A-413F-F34B-17A0CBE0EB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721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744</Words>
  <Application>Microsoft Macintosh PowerPoint</Application>
  <PresentationFormat>寬螢幕</PresentationFormat>
  <Paragraphs>45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細明體</vt:lpstr>
      <vt:lpstr>Google Sans</vt:lpstr>
      <vt:lpstr>Noto Sans Mono CJK TC Bold</vt:lpstr>
      <vt:lpstr>Arial</vt:lpstr>
      <vt:lpstr>Calibri</vt:lpstr>
      <vt:lpstr>Calibri Light</vt:lpstr>
      <vt:lpstr>Office 佈景主題</vt:lpstr>
      <vt:lpstr>從彰化縣大城鄉的廢校潮 提出少子化合併校的建議</vt:lpstr>
      <vt:lpstr>PowerPoint 簡報</vt:lpstr>
      <vt:lpstr>PowerPoint 簡報</vt:lpstr>
      <vt:lpstr>PowerPoint 簡報</vt:lpstr>
      <vt:lpstr>台灣已經是全世界出生率最低的國家</vt:lpstr>
      <vt:lpstr>國發會推估的人口成長趨勢</vt:lpstr>
      <vt:lpstr>少子化下的學校人數</vt:lpstr>
      <vt:lpstr>國中小停辦或合併，怎麼辦？</vt:lpstr>
      <vt:lpstr>廢校與不廢校，到底依據什麼因素？</vt:lpstr>
      <vt:lpstr>學校被廢止後，會產生什麼樣的影響？</vt:lpstr>
      <vt:lpstr>台家盟內部對於「公立國民小學及國民中學合併或停辦準則」的建議</vt:lpstr>
      <vt:lpstr>定義條文</vt:lpstr>
      <vt:lpstr>PowerPoint 簡報</vt:lpstr>
      <vt:lpstr>PowerPoint 簡報</vt:lpstr>
      <vt:lpstr>PowerPoint 簡報</vt:lpstr>
      <vt:lpstr>PowerPoint 簡報</vt:lpstr>
      <vt:lpstr>PowerPoint 簡報</vt:lpstr>
      <vt:lpstr>如何可以不輕易廢校？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從彰化縣大城鄉的廢校潮 提出少子化合併校的建議</dc:title>
  <dc:creator>國清 謝</dc:creator>
  <cp:lastModifiedBy>國清 謝</cp:lastModifiedBy>
  <cp:revision>6</cp:revision>
  <dcterms:created xsi:type="dcterms:W3CDTF">2023-07-27T00:19:12Z</dcterms:created>
  <dcterms:modified xsi:type="dcterms:W3CDTF">2023-07-27T12:37:23Z</dcterms:modified>
</cp:coreProperties>
</file>