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media/image1.png" ContentType="image/png"/>
  <Override PartName="/ppt/media/image2.jpeg" ContentType="image/jpeg"/>
  <Override PartName="/ppt/media/image12.png" ContentType="image/png"/>
  <Override PartName="/ppt/media/image7.png" ContentType="image/png"/>
  <Override PartName="/ppt/media/image3.png" ContentType="image/png"/>
  <Override PartName="/ppt/media/image4.png" ContentType="image/png"/>
  <Override PartName="/ppt/media/image10.png" ContentType="image/png"/>
  <Override PartName="/ppt/media/image5.png" ContentType="image/png"/>
  <Override PartName="/ppt/media/image6.png" ContentType="image/png"/>
  <Override PartName="/ppt/media/image11.png" ContentType="image/png"/>
  <Override PartName="/ppt/media/image8.png" ContentType="image/png"/>
  <Override PartName="/ppt/media/image13.png" ContentType="image/png"/>
  <Override PartName="/ppt/media/image9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8288000" cy="10287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C25CC9B-E4C2-47DC-9555-ED0656391B6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zh-TW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06F24FE-F8D5-4E19-A7B1-311FE3752B8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zh-TW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E7AE450-16B8-446A-B6EB-0774EF4FF45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zh-TW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705F7C5-D2AE-44A8-9847-74E3404D35F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zh-TW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218A61E-C596-436A-A434-44BFE129F75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zh-TW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63A5B92-8BA5-43F7-A779-F25E19F8E7B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zh-TW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980FFE5-64E6-4308-A359-548DD84E0FE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zh-TW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17085F3-7359-4220-BC24-2360354BDC0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zh-TW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3962D6B-800A-45BF-9E80-A8D322BF0BE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zh-TW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5A100ED-41C1-4CD6-9A4F-12BE8D90D37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zh-TW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B5703FD-13E1-4D83-8E66-F80874D2BA2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zh-TW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389E1A4-7D82-4B25-9822-430854C3809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zh-TW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&lt;日期/時間&gt;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&lt;頁尾&gt;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9EF94F0-8607-45B0-BAB8-099A71A6E2A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&lt;編號&gt;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zh-TW" sz="1800" spc="-1" strike="noStrike">
                <a:solidFill>
                  <a:srgbClr val="000000"/>
                </a:solidFill>
                <a:latin typeface="Calibri"/>
              </a:rPr>
              <a:t>請按這裡編輯題名文字格式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zh-TW" sz="3200" spc="-1" strike="noStrike">
                <a:solidFill>
                  <a:srgbClr val="000000"/>
                </a:solidFill>
                <a:latin typeface="Calibri"/>
              </a:rPr>
              <a:t>請按這裡編輯大綱文字格式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zh-TW" sz="2400" spc="-1" strike="noStrike">
                <a:solidFill>
                  <a:srgbClr val="000000"/>
                </a:solidFill>
                <a:latin typeface="Calibri"/>
              </a:rPr>
              <a:t>第二個大綱層次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zh-TW" sz="2000" spc="-1" strike="noStrike">
                <a:solidFill>
                  <a:srgbClr val="000000"/>
                </a:solidFill>
                <a:latin typeface="Calibri"/>
              </a:rPr>
              <a:t>第三個大綱層次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zh-TW" sz="2000" spc="-1" strike="noStrike">
                <a:solidFill>
                  <a:srgbClr val="000000"/>
                </a:solidFill>
                <a:latin typeface="Calibri"/>
              </a:rPr>
              <a:t>第四個大綱層次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zh-TW" sz="2000" spc="-1" strike="noStrike">
                <a:solidFill>
                  <a:srgbClr val="000000"/>
                </a:solidFill>
                <a:latin typeface="Calibri"/>
              </a:rPr>
              <a:t>第五個大綱層次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zh-TW" sz="2000" spc="-1" strike="noStrike">
                <a:solidFill>
                  <a:srgbClr val="000000"/>
                </a:solidFill>
                <a:latin typeface="Calibri"/>
              </a:rPr>
              <a:t>第六個大綱層次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zh-TW" sz="2000" spc="-1" strike="noStrike">
                <a:solidFill>
                  <a:srgbClr val="000000"/>
                </a:solidFill>
                <a:latin typeface="Calibri"/>
              </a:rPr>
              <a:t>第七個大綱層次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"/>
          <p:cNvPicPr/>
          <p:nvPr/>
        </p:nvPicPr>
        <p:blipFill>
          <a:blip r:embed="rId1"/>
          <a:srcRect l="13233" t="0" r="0" b="26791"/>
          <a:stretch/>
        </p:blipFill>
        <p:spPr>
          <a:xfrm flipH="1">
            <a:off x="360" y="0"/>
            <a:ext cx="18287640" cy="10286640"/>
          </a:xfrm>
          <a:prstGeom prst="rect">
            <a:avLst/>
          </a:prstGeom>
          <a:ln w="0">
            <a:noFill/>
          </a:ln>
        </p:spPr>
      </p:pic>
      <p:grpSp>
        <p:nvGrpSpPr>
          <p:cNvPr id="42" name="Group 3"/>
          <p:cNvGrpSpPr/>
          <p:nvPr/>
        </p:nvGrpSpPr>
        <p:grpSpPr>
          <a:xfrm>
            <a:off x="1302480" y="3204360"/>
            <a:ext cx="10087920" cy="3697200"/>
            <a:chOff x="1302480" y="3204360"/>
            <a:chExt cx="10087920" cy="3697200"/>
          </a:xfrm>
        </p:grpSpPr>
        <p:sp>
          <p:nvSpPr>
            <p:cNvPr id="43" name="Freeform 4"/>
            <p:cNvSpPr/>
            <p:nvPr/>
          </p:nvSpPr>
          <p:spPr>
            <a:xfrm>
              <a:off x="1302480" y="3385080"/>
              <a:ext cx="10087920" cy="3516480"/>
            </a:xfrm>
            <a:custGeom>
              <a:avLst/>
              <a:gdLst>
                <a:gd name="textAreaLeft" fmla="*/ 0 w 10087920"/>
                <a:gd name="textAreaRight" fmla="*/ 10088280 w 10087920"/>
                <a:gd name="textAreaTop" fmla="*/ 0 h 3516480"/>
                <a:gd name="textAreaBottom" fmla="*/ 3516840 h 3516480"/>
              </a:gdLst>
              <a:ahLst/>
              <a:rect l="textAreaLeft" t="textAreaTop" r="textAreaRight" b="textAreaBottom"/>
              <a:pathLst>
                <a:path w="2657029" h="926234">
                  <a:moveTo>
                    <a:pt x="0" y="0"/>
                  </a:moveTo>
                  <a:lnTo>
                    <a:pt x="2657029" y="0"/>
                  </a:lnTo>
                  <a:lnTo>
                    <a:pt x="2657029" y="926234"/>
                  </a:lnTo>
                  <a:lnTo>
                    <a:pt x="0" y="926234"/>
                  </a:lnTo>
                  <a:close/>
                </a:path>
              </a:pathLst>
            </a:custGeom>
            <a:solidFill>
              <a:srgbClr val="24242a">
                <a:alpha val="8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" name="TextBox 5"/>
            <p:cNvSpPr/>
            <p:nvPr/>
          </p:nvSpPr>
          <p:spPr>
            <a:xfrm>
              <a:off x="1302480" y="3204360"/>
              <a:ext cx="3085560" cy="3266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49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5" name="Group 6"/>
          <p:cNvGrpSpPr/>
          <p:nvPr/>
        </p:nvGrpSpPr>
        <p:grpSpPr>
          <a:xfrm>
            <a:off x="1471680" y="3288600"/>
            <a:ext cx="11553120" cy="4637160"/>
            <a:chOff x="1471680" y="3288600"/>
            <a:chExt cx="11553120" cy="4637160"/>
          </a:xfrm>
        </p:grpSpPr>
        <p:sp>
          <p:nvSpPr>
            <p:cNvPr id="46" name="TextBox 7"/>
            <p:cNvSpPr/>
            <p:nvPr/>
          </p:nvSpPr>
          <p:spPr>
            <a:xfrm>
              <a:off x="1471680" y="3288600"/>
              <a:ext cx="11553120" cy="3353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13201"/>
                </a:lnSpc>
              </a:pPr>
              <a:r>
                <a:rPr b="0" lang="zh-TW" sz="11000" spc="-1" strike="noStrike">
                  <a:solidFill>
                    <a:srgbClr val="ffffff"/>
                  </a:solidFill>
                  <a:latin typeface="Calibri"/>
                  <a:ea typeface="王漢宗特黑體"/>
                </a:rPr>
                <a:t>生成式</a:t>
              </a:r>
              <a:r>
                <a:rPr b="0" lang="en-US" sz="11000" spc="-1" strike="noStrike">
                  <a:solidFill>
                    <a:srgbClr val="ffffff"/>
                  </a:solidFill>
                  <a:latin typeface="Calibri"/>
                  <a:ea typeface="王漢宗特黑體"/>
                </a:rPr>
                <a:t>AI</a:t>
              </a:r>
              <a:r>
                <a:rPr b="0" lang="zh-TW" sz="11000" spc="-1" strike="noStrike">
                  <a:solidFill>
                    <a:srgbClr val="ffffff"/>
                  </a:solidFill>
                  <a:latin typeface="Calibri"/>
                  <a:ea typeface="王漢宗特黑體"/>
                </a:rPr>
                <a:t>對教育</a:t>
              </a:r>
              <a:endParaRPr b="0" lang="en-US" sz="110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ts val="13201"/>
                </a:lnSpc>
              </a:pPr>
              <a:r>
                <a:rPr b="0" lang="zh-TW" sz="11000" spc="-1" strike="noStrike">
                  <a:solidFill>
                    <a:srgbClr val="ffffff"/>
                  </a:solidFill>
                  <a:latin typeface="Calibri"/>
                  <a:ea typeface="王漢宗特黑體"/>
                </a:rPr>
                <a:t>帶來的衝擊</a:t>
              </a:r>
              <a:endParaRPr b="0" lang="en-US" sz="11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" name="TextBox 9"/>
            <p:cNvSpPr/>
            <p:nvPr/>
          </p:nvSpPr>
          <p:spPr>
            <a:xfrm>
              <a:off x="1471680" y="7392960"/>
              <a:ext cx="11553120" cy="532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4198"/>
                </a:lnSpc>
              </a:pPr>
              <a:r>
                <a:rPr b="0" lang="zh-TW" sz="3000" spc="58" strike="noStrike">
                  <a:solidFill>
                    <a:srgbClr val="090909"/>
                  </a:solidFill>
                  <a:latin typeface="Calibri"/>
                  <a:ea typeface="Roboto Bold"/>
                </a:rPr>
                <a:t>振鐸學會常務理事 丁志仁</a:t>
              </a:r>
              <a:endParaRPr b="0" lang="en-US" sz="3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9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reeform 2"/>
          <p:cNvSpPr/>
          <p:nvPr/>
        </p:nvSpPr>
        <p:spPr>
          <a:xfrm>
            <a:off x="7324560" y="1219320"/>
            <a:ext cx="9934200" cy="8980560"/>
          </a:xfrm>
          <a:custGeom>
            <a:avLst/>
            <a:gdLst>
              <a:gd name="textAreaLeft" fmla="*/ 0 w 9934200"/>
              <a:gd name="textAreaRight" fmla="*/ 9934560 w 9934200"/>
              <a:gd name="textAreaTop" fmla="*/ 0 h 8980560"/>
              <a:gd name="textAreaBottom" fmla="*/ 8980920 h 8980560"/>
            </a:gdLst>
            <a:ahLst/>
            <a:rect l="textAreaLeft" t="textAreaTop" r="textAreaRight" b="textAreaBottom"/>
            <a:pathLst>
              <a:path w="9934712" h="8980980">
                <a:moveTo>
                  <a:pt x="0" y="0"/>
                </a:moveTo>
                <a:lnTo>
                  <a:pt x="9934712" y="0"/>
                </a:lnTo>
                <a:lnTo>
                  <a:pt x="9934712" y="8980980"/>
                </a:lnTo>
                <a:lnTo>
                  <a:pt x="0" y="89809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Freeform 3"/>
          <p:cNvSpPr/>
          <p:nvPr/>
        </p:nvSpPr>
        <p:spPr>
          <a:xfrm>
            <a:off x="7324560" y="5510880"/>
            <a:ext cx="9775800" cy="4689000"/>
          </a:xfrm>
          <a:custGeom>
            <a:avLst/>
            <a:gdLst>
              <a:gd name="textAreaLeft" fmla="*/ 0 w 9775800"/>
              <a:gd name="textAreaRight" fmla="*/ 9776160 w 9775800"/>
              <a:gd name="textAreaTop" fmla="*/ 0 h 4689000"/>
              <a:gd name="textAreaBottom" fmla="*/ 4689360 h 4689000"/>
            </a:gdLst>
            <a:ahLst/>
            <a:rect l="textAreaLeft" t="textAreaTop" r="textAreaRight" b="textAreaBottom"/>
            <a:pathLst>
              <a:path w="9776070" h="4689301">
                <a:moveTo>
                  <a:pt x="0" y="0"/>
                </a:moveTo>
                <a:lnTo>
                  <a:pt x="9776070" y="0"/>
                </a:lnTo>
                <a:lnTo>
                  <a:pt x="9776070" y="4689301"/>
                </a:lnTo>
                <a:lnTo>
                  <a:pt x="0" y="46893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9" name="Group 4"/>
          <p:cNvGrpSpPr/>
          <p:nvPr/>
        </p:nvGrpSpPr>
        <p:grpSpPr>
          <a:xfrm>
            <a:off x="3526200" y="3382920"/>
            <a:ext cx="5312520" cy="5333760"/>
            <a:chOff x="3526200" y="3382920"/>
            <a:chExt cx="5312520" cy="5333760"/>
          </a:xfrm>
        </p:grpSpPr>
        <p:sp>
          <p:nvSpPr>
            <p:cNvPr id="140" name="Freeform 5"/>
            <p:cNvSpPr/>
            <p:nvPr/>
          </p:nvSpPr>
          <p:spPr>
            <a:xfrm>
              <a:off x="3526200" y="3538080"/>
              <a:ext cx="5312520" cy="5178600"/>
            </a:xfrm>
            <a:custGeom>
              <a:avLst/>
              <a:gdLst>
                <a:gd name="textAreaLeft" fmla="*/ 0 w 5312520"/>
                <a:gd name="textAreaRight" fmla="*/ 5312880 w 5312520"/>
                <a:gd name="textAreaTop" fmla="*/ 0 h 5178600"/>
                <a:gd name="textAreaBottom" fmla="*/ 5178960 h 5178600"/>
              </a:gdLst>
              <a:ahLst/>
              <a:rect l="textAreaLeft" t="textAreaTop" r="textAreaRight" b="textAreaBottom"/>
              <a:pathLst>
                <a:path w="1633526" h="1592368">
                  <a:moveTo>
                    <a:pt x="74316" y="0"/>
                  </a:moveTo>
                  <a:lnTo>
                    <a:pt x="1559210" y="0"/>
                  </a:lnTo>
                  <a:cubicBezTo>
                    <a:pt x="1600254" y="0"/>
                    <a:pt x="1633526" y="33273"/>
                    <a:pt x="1633526" y="74316"/>
                  </a:cubicBezTo>
                  <a:lnTo>
                    <a:pt x="1633526" y="1518052"/>
                  </a:lnTo>
                  <a:cubicBezTo>
                    <a:pt x="1633526" y="1559096"/>
                    <a:pt x="1600254" y="1592368"/>
                    <a:pt x="1559210" y="1592368"/>
                  </a:cubicBezTo>
                  <a:lnTo>
                    <a:pt x="74316" y="1592368"/>
                  </a:lnTo>
                  <a:cubicBezTo>
                    <a:pt x="33273" y="1592368"/>
                    <a:pt x="0" y="1559096"/>
                    <a:pt x="0" y="1518052"/>
                  </a:cubicBezTo>
                  <a:lnTo>
                    <a:pt x="0" y="74316"/>
                  </a:lnTo>
                  <a:cubicBezTo>
                    <a:pt x="0" y="33273"/>
                    <a:pt x="33273" y="0"/>
                    <a:pt x="74316" y="0"/>
                  </a:cubicBezTo>
                  <a:close/>
                </a:path>
              </a:pathLst>
            </a:custGeom>
            <a:solidFill>
              <a:srgbClr val="ffbe4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TextBox 6"/>
            <p:cNvSpPr/>
            <p:nvPr/>
          </p:nvSpPr>
          <p:spPr>
            <a:xfrm>
              <a:off x="3526200" y="3382920"/>
              <a:ext cx="2643120" cy="279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3560" rIns="43560" tIns="43560" bIns="43560" anchor="ctr">
              <a:noAutofit/>
            </a:bodyPr>
            <a:p>
              <a:pPr algn="ctr">
                <a:lnSpc>
                  <a:spcPts val="349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42" name="Group 7"/>
          <p:cNvGrpSpPr/>
          <p:nvPr/>
        </p:nvGrpSpPr>
        <p:grpSpPr>
          <a:xfrm>
            <a:off x="8178120" y="6127560"/>
            <a:ext cx="2188800" cy="2188800"/>
            <a:chOff x="8178120" y="6127560"/>
            <a:chExt cx="2188800" cy="2188800"/>
          </a:xfrm>
        </p:grpSpPr>
        <p:sp>
          <p:nvSpPr>
            <p:cNvPr id="143" name="Freeform 8"/>
            <p:cNvSpPr/>
            <p:nvPr/>
          </p:nvSpPr>
          <p:spPr>
            <a:xfrm>
              <a:off x="8178120" y="6127560"/>
              <a:ext cx="1321560" cy="1677960"/>
            </a:xfrm>
            <a:custGeom>
              <a:avLst/>
              <a:gdLst>
                <a:gd name="textAreaLeft" fmla="*/ 0 w 1321560"/>
                <a:gd name="textAreaRight" fmla="*/ 1321920 w 1321560"/>
                <a:gd name="textAreaTop" fmla="*/ 0 h 1677960"/>
                <a:gd name="textAreaBottom" fmla="*/ 1678320 h 1677960"/>
              </a:gdLst>
              <a:ahLst/>
              <a:rect l="textAreaLeft" t="textAreaTop" r="textAreaRight" b="textAreaBottom"/>
              <a:pathLst>
                <a:path w="406400" h="516031">
                  <a:moveTo>
                    <a:pt x="203200" y="0"/>
                  </a:moveTo>
                  <a:lnTo>
                    <a:pt x="406400" y="258016"/>
                  </a:lnTo>
                  <a:lnTo>
                    <a:pt x="203200" y="516031"/>
                  </a:lnTo>
                  <a:lnTo>
                    <a:pt x="0" y="2580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be4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4" name="TextBox 9"/>
            <p:cNvSpPr/>
            <p:nvPr/>
          </p:nvSpPr>
          <p:spPr>
            <a:xfrm>
              <a:off x="8632440" y="6427080"/>
              <a:ext cx="1734480" cy="1889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3560" rIns="43560" tIns="43560" bIns="43560" anchor="ctr">
              <a:noAutofit/>
            </a:bodyPr>
            <a:p>
              <a:pPr algn="ctr">
                <a:lnSpc>
                  <a:spcPts val="349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45" name="TextBox 10"/>
          <p:cNvSpPr/>
          <p:nvPr/>
        </p:nvSpPr>
        <p:spPr>
          <a:xfrm>
            <a:off x="4001400" y="5177880"/>
            <a:ext cx="4176360" cy="213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598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Noto Sans T Chinese Bold"/>
              </a:rPr>
              <a:t>AI</a:t>
            </a:r>
            <a:r>
              <a:rPr b="0" lang="zh-TW" sz="4000" spc="-1" strike="noStrike">
                <a:solidFill>
                  <a:srgbClr val="000000"/>
                </a:solidFill>
                <a:latin typeface="Noto Sans T Chinese Bold"/>
              </a:rPr>
              <a:t>時代，更加強調的是「樹根」與「樹幹」。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6" name="Group 11"/>
          <p:cNvGrpSpPr/>
          <p:nvPr/>
        </p:nvGrpSpPr>
        <p:grpSpPr>
          <a:xfrm>
            <a:off x="10189440" y="52560"/>
            <a:ext cx="4652640" cy="3375000"/>
            <a:chOff x="10189440" y="52560"/>
            <a:chExt cx="4652640" cy="3375000"/>
          </a:xfrm>
        </p:grpSpPr>
        <p:sp>
          <p:nvSpPr>
            <p:cNvPr id="147" name="Freeform 12"/>
            <p:cNvSpPr/>
            <p:nvPr/>
          </p:nvSpPr>
          <p:spPr>
            <a:xfrm>
              <a:off x="10189440" y="341640"/>
              <a:ext cx="4652640" cy="924840"/>
            </a:xfrm>
            <a:custGeom>
              <a:avLst/>
              <a:gdLst>
                <a:gd name="textAreaLeft" fmla="*/ 0 w 4652640"/>
                <a:gd name="textAreaRight" fmla="*/ 4653000 w 4652640"/>
                <a:gd name="textAreaTop" fmla="*/ 0 h 924840"/>
                <a:gd name="textAreaBottom" fmla="*/ 925200 h 924840"/>
              </a:gdLst>
              <a:ahLst/>
              <a:rect l="textAreaLeft" t="textAreaTop" r="textAreaRight" b="textAreaBottom"/>
              <a:pathLst>
                <a:path w="1225459" h="243634">
                  <a:moveTo>
                    <a:pt x="84858" y="0"/>
                  </a:moveTo>
                  <a:lnTo>
                    <a:pt x="1140601" y="0"/>
                  </a:lnTo>
                  <a:cubicBezTo>
                    <a:pt x="1163107" y="0"/>
                    <a:pt x="1184691" y="8940"/>
                    <a:pt x="1200605" y="24854"/>
                  </a:cubicBezTo>
                  <a:cubicBezTo>
                    <a:pt x="1216519" y="40768"/>
                    <a:pt x="1225459" y="62352"/>
                    <a:pt x="1225459" y="84858"/>
                  </a:cubicBezTo>
                  <a:lnTo>
                    <a:pt x="1225459" y="158776"/>
                  </a:lnTo>
                  <a:cubicBezTo>
                    <a:pt x="1225459" y="181281"/>
                    <a:pt x="1216519" y="202865"/>
                    <a:pt x="1200605" y="218779"/>
                  </a:cubicBezTo>
                  <a:cubicBezTo>
                    <a:pt x="1184691" y="234693"/>
                    <a:pt x="1163107" y="243634"/>
                    <a:pt x="1140601" y="243634"/>
                  </a:cubicBezTo>
                  <a:lnTo>
                    <a:pt x="84858" y="243634"/>
                  </a:lnTo>
                  <a:cubicBezTo>
                    <a:pt x="62352" y="243634"/>
                    <a:pt x="40768" y="234693"/>
                    <a:pt x="24854" y="218779"/>
                  </a:cubicBezTo>
                  <a:cubicBezTo>
                    <a:pt x="8940" y="202865"/>
                    <a:pt x="0" y="181281"/>
                    <a:pt x="0" y="158776"/>
                  </a:cubicBezTo>
                  <a:lnTo>
                    <a:pt x="0" y="84858"/>
                  </a:lnTo>
                  <a:cubicBezTo>
                    <a:pt x="0" y="62352"/>
                    <a:pt x="8940" y="40768"/>
                    <a:pt x="24854" y="24854"/>
                  </a:cubicBezTo>
                  <a:cubicBezTo>
                    <a:pt x="40768" y="8940"/>
                    <a:pt x="62352" y="0"/>
                    <a:pt x="84858" y="0"/>
                  </a:cubicBezTo>
                  <a:close/>
                </a:path>
              </a:pathLst>
            </a:custGeom>
            <a:solidFill>
              <a:srgbClr val="a7503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8" name="TextBox 13"/>
            <p:cNvSpPr/>
            <p:nvPr/>
          </p:nvSpPr>
          <p:spPr>
            <a:xfrm>
              <a:off x="10189440" y="52560"/>
              <a:ext cx="3085920" cy="3375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5598"/>
                </a:lnSpc>
              </a:pPr>
              <a:r>
                <a:rPr b="0" lang="zh-TW" sz="4000" spc="-1" strike="noStrike">
                  <a:solidFill>
                    <a:srgbClr val="ffffff"/>
                  </a:solidFill>
                  <a:latin typeface="Calibri"/>
                  <a:ea typeface="Roboto Bold"/>
                </a:rPr>
                <a:t>知識技能樹</a:t>
              </a:r>
              <a:endParaRPr b="0" lang="en-US" sz="4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" descr=""/>
          <p:cNvPicPr/>
          <p:nvPr/>
        </p:nvPicPr>
        <p:blipFill>
          <a:blip r:embed="rId1"/>
          <a:srcRect l="0" t="246" r="23571" b="20790"/>
          <a:stretch/>
        </p:blipFill>
        <p:spPr>
          <a:xfrm>
            <a:off x="0" y="0"/>
            <a:ext cx="18287640" cy="10286640"/>
          </a:xfrm>
          <a:prstGeom prst="rect">
            <a:avLst/>
          </a:prstGeom>
          <a:ln w="0">
            <a:noFill/>
          </a:ln>
        </p:spPr>
      </p:pic>
      <p:grpSp>
        <p:nvGrpSpPr>
          <p:cNvPr id="150" name="Group 17"/>
          <p:cNvGrpSpPr/>
          <p:nvPr/>
        </p:nvGrpSpPr>
        <p:grpSpPr>
          <a:xfrm>
            <a:off x="1028880" y="5966640"/>
            <a:ext cx="11081880" cy="3291480"/>
            <a:chOff x="1028880" y="5966640"/>
            <a:chExt cx="11081880" cy="3291480"/>
          </a:xfrm>
        </p:grpSpPr>
        <p:sp>
          <p:nvSpPr>
            <p:cNvPr id="151" name="Freeform 18"/>
            <p:cNvSpPr/>
            <p:nvPr/>
          </p:nvSpPr>
          <p:spPr>
            <a:xfrm>
              <a:off x="1028880" y="6133680"/>
              <a:ext cx="11081880" cy="3124440"/>
            </a:xfrm>
            <a:custGeom>
              <a:avLst/>
              <a:gdLst>
                <a:gd name="textAreaLeft" fmla="*/ 0 w 11081880"/>
                <a:gd name="textAreaRight" fmla="*/ 11082240 w 11081880"/>
                <a:gd name="textAreaTop" fmla="*/ 0 h 3124440"/>
                <a:gd name="textAreaBottom" fmla="*/ 3124800 h 3124440"/>
              </a:gdLst>
              <a:ahLst/>
              <a:rect l="textAreaLeft" t="textAreaTop" r="textAreaRight" b="textAreaBottom"/>
              <a:pathLst>
                <a:path w="3162842" h="891762">
                  <a:moveTo>
                    <a:pt x="35628" y="0"/>
                  </a:moveTo>
                  <a:lnTo>
                    <a:pt x="3127214" y="0"/>
                  </a:lnTo>
                  <a:cubicBezTo>
                    <a:pt x="3146891" y="0"/>
                    <a:pt x="3162842" y="15951"/>
                    <a:pt x="3162842" y="35628"/>
                  </a:cubicBezTo>
                  <a:lnTo>
                    <a:pt x="3162842" y="856134"/>
                  </a:lnTo>
                  <a:cubicBezTo>
                    <a:pt x="3162842" y="865583"/>
                    <a:pt x="3159088" y="874646"/>
                    <a:pt x="3152407" y="881327"/>
                  </a:cubicBezTo>
                  <a:cubicBezTo>
                    <a:pt x="3145725" y="888009"/>
                    <a:pt x="3136663" y="891762"/>
                    <a:pt x="3127214" y="891762"/>
                  </a:cubicBezTo>
                  <a:lnTo>
                    <a:pt x="35628" y="891762"/>
                  </a:lnTo>
                  <a:cubicBezTo>
                    <a:pt x="26179" y="891762"/>
                    <a:pt x="17117" y="888009"/>
                    <a:pt x="10435" y="881327"/>
                  </a:cubicBezTo>
                  <a:cubicBezTo>
                    <a:pt x="3754" y="874646"/>
                    <a:pt x="0" y="865583"/>
                    <a:pt x="0" y="856134"/>
                  </a:cubicBezTo>
                  <a:lnTo>
                    <a:pt x="0" y="35628"/>
                  </a:lnTo>
                  <a:cubicBezTo>
                    <a:pt x="0" y="26179"/>
                    <a:pt x="3754" y="17117"/>
                    <a:pt x="10435" y="10435"/>
                  </a:cubicBezTo>
                  <a:cubicBezTo>
                    <a:pt x="17117" y="3754"/>
                    <a:pt x="26179" y="0"/>
                    <a:pt x="35628" y="0"/>
                  </a:cubicBezTo>
                  <a:close/>
                </a:path>
              </a:pathLst>
            </a:custGeom>
            <a:solidFill>
              <a:srgbClr val="24242a">
                <a:alpha val="76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2" name="TextBox 12"/>
            <p:cNvSpPr/>
            <p:nvPr/>
          </p:nvSpPr>
          <p:spPr>
            <a:xfrm>
              <a:off x="1028880" y="5966640"/>
              <a:ext cx="2847600" cy="3014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53" name="TextBox 23"/>
          <p:cNvSpPr/>
          <p:nvPr/>
        </p:nvSpPr>
        <p:spPr>
          <a:xfrm>
            <a:off x="1241640" y="6286320"/>
            <a:ext cx="10628640" cy="28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11041"/>
              </a:lnSpc>
            </a:pPr>
            <a:r>
              <a:rPr b="0" lang="zh-TW" sz="9200" spc="-1" strike="noStrike">
                <a:solidFill>
                  <a:srgbClr val="ffffff"/>
                </a:solidFill>
                <a:latin typeface="Calibri"/>
                <a:ea typeface="Roboto Bold"/>
              </a:rPr>
              <a:t>人工智慧對人類文明的威脅與防線</a:t>
            </a:r>
            <a:endParaRPr b="0" lang="en-US" sz="9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"/>
          <p:cNvGrpSpPr/>
          <p:nvPr/>
        </p:nvGrpSpPr>
        <p:grpSpPr>
          <a:xfrm>
            <a:off x="6351480" y="1787040"/>
            <a:ext cx="10907640" cy="6801480"/>
            <a:chOff x="6351480" y="1787040"/>
            <a:chExt cx="10907640" cy="6801480"/>
          </a:xfrm>
        </p:grpSpPr>
        <p:sp>
          <p:nvSpPr>
            <p:cNvPr id="155" name="TextBox 1"/>
            <p:cNvSpPr/>
            <p:nvPr/>
          </p:nvSpPr>
          <p:spPr>
            <a:xfrm>
              <a:off x="6351480" y="1787040"/>
              <a:ext cx="10907640" cy="959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7560"/>
                </a:lnSpc>
                <a:tabLst>
                  <a:tab algn="l" pos="0"/>
                </a:tabLst>
              </a:pPr>
              <a:r>
                <a:rPr b="0" lang="zh-TW" sz="6300" spc="-1" strike="noStrike">
                  <a:solidFill>
                    <a:srgbClr val="090909"/>
                  </a:solidFill>
                  <a:latin typeface="Calibri"/>
                  <a:ea typeface="Roboto Bold"/>
                </a:rPr>
                <a:t>人工智慧對人類的威脅與防線</a:t>
              </a:r>
              <a:endParaRPr b="0" lang="en-US" sz="63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6" name="TextBox 2"/>
            <p:cNvSpPr/>
            <p:nvPr/>
          </p:nvSpPr>
          <p:spPr>
            <a:xfrm>
              <a:off x="6351480" y="3226320"/>
              <a:ext cx="10907640" cy="536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lvl="1" marL="712440" indent="-356400">
                <a:lnSpc>
                  <a:spcPts val="5278"/>
                </a:lnSpc>
                <a:buClr>
                  <a:srgbClr val="090909"/>
                </a:buClr>
                <a:buFont typeface="Arial"/>
                <a:buChar char="•"/>
              </a:pP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哈拉瑞預判失準：生成式</a:t>
              </a:r>
              <a:r>
                <a:rPr b="0" lang="en-US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AI</a:t>
              </a: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並非全由資本家掌控，而是也有大量中階使用者。</a:t>
              </a:r>
              <a:endParaRPr b="0" lang="en-US" sz="33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712440" indent="-356400">
                <a:lnSpc>
                  <a:spcPts val="5278"/>
                </a:lnSpc>
                <a:buClr>
                  <a:srgbClr val="090909"/>
                </a:buClr>
                <a:buFont typeface="Arial"/>
                <a:buChar char="•"/>
              </a:pP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人類文明的重要建構基礎：語言</a:t>
              </a:r>
              <a:endParaRPr b="0" lang="en-US" sz="33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712440" indent="-356400">
                <a:lnSpc>
                  <a:spcPts val="5278"/>
                </a:lnSpc>
                <a:buClr>
                  <a:srgbClr val="090909"/>
                </a:buClr>
                <a:buFont typeface="Arial"/>
                <a:buChar char="•"/>
              </a:pP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當</a:t>
              </a:r>
              <a:r>
                <a:rPr b="0" lang="en-US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AI</a:t>
              </a: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掌握人類語言，就等同於掌握人類文明</a:t>
              </a:r>
              <a:endParaRPr b="0" lang="en-US" sz="33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712440" indent="-356400">
                <a:lnSpc>
                  <a:spcPts val="5278"/>
                </a:lnSpc>
                <a:buClr>
                  <a:srgbClr val="090909"/>
                </a:buClr>
                <a:buFont typeface="Arial"/>
                <a:buChar char="•"/>
              </a:pP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結論：</a:t>
              </a:r>
              <a:endParaRPr b="0" lang="en-US" sz="3300" spc="-1" strike="noStrike">
                <a:solidFill>
                  <a:srgbClr val="000000"/>
                </a:solidFill>
                <a:latin typeface="Arial"/>
              </a:endParaRPr>
            </a:p>
            <a:p>
              <a:pPr lvl="2" marL="1424880" indent="-474840">
                <a:lnSpc>
                  <a:spcPts val="5278"/>
                </a:lnSpc>
                <a:buClr>
                  <a:srgbClr val="090909"/>
                </a:buClr>
                <a:buFont typeface="Arial"/>
                <a:buChar char="⚬"/>
              </a:pP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呼籲減緩</a:t>
              </a:r>
              <a:r>
                <a:rPr b="0" lang="en-US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AI</a:t>
              </a: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商品在未經安全倫理審核的情況下，進入公眾市場。</a:t>
              </a:r>
              <a:endParaRPr b="0" lang="en-US" sz="3300" spc="-1" strike="noStrike">
                <a:solidFill>
                  <a:srgbClr val="000000"/>
                </a:solidFill>
                <a:latin typeface="Arial"/>
              </a:endParaRPr>
            </a:p>
            <a:p>
              <a:pPr lvl="2" marL="1424880" indent="-474840">
                <a:lnSpc>
                  <a:spcPts val="5278"/>
                </a:lnSpc>
                <a:buClr>
                  <a:srgbClr val="090909"/>
                </a:buClr>
                <a:buFont typeface="Arial"/>
                <a:buChar char="⚬"/>
              </a:pP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迅速在人類與</a:t>
              </a:r>
              <a:r>
                <a:rPr b="0" lang="en-US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AI</a:t>
              </a: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間畫出界線：零容忍</a:t>
              </a:r>
              <a:r>
                <a:rPr b="0" lang="en-US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AI</a:t>
              </a: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冒充人類</a:t>
              </a:r>
              <a:endParaRPr b="0" lang="en-US" sz="33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57" name="Freeform 1"/>
          <p:cNvSpPr/>
          <p:nvPr/>
        </p:nvSpPr>
        <p:spPr>
          <a:xfrm>
            <a:off x="0" y="0"/>
            <a:ext cx="5486040" cy="10286640"/>
          </a:xfrm>
          <a:custGeom>
            <a:avLst/>
            <a:gdLst>
              <a:gd name="textAreaLeft" fmla="*/ 0 w 5486040"/>
              <a:gd name="textAreaRight" fmla="*/ 5486400 w 54860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5486400" h="10287000">
                <a:moveTo>
                  <a:pt x="0" y="0"/>
                </a:moveTo>
                <a:lnTo>
                  <a:pt x="5486400" y="0"/>
                </a:lnTo>
                <a:lnTo>
                  <a:pt x="5486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909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Freeform 2"/>
          <p:cNvSpPr/>
          <p:nvPr/>
        </p:nvSpPr>
        <p:spPr>
          <a:xfrm>
            <a:off x="10644480" y="1985400"/>
            <a:ext cx="6315840" cy="6315840"/>
          </a:xfrm>
          <a:custGeom>
            <a:avLst/>
            <a:gdLst>
              <a:gd name="textAreaLeft" fmla="*/ 0 w 6315840"/>
              <a:gd name="textAreaRight" fmla="*/ 6316200 w 6315840"/>
              <a:gd name="textAreaTop" fmla="*/ 0 h 6315840"/>
              <a:gd name="textAreaBottom" fmla="*/ 6316200 h 6315840"/>
            </a:gdLst>
            <a:ahLst/>
            <a:rect l="textAreaLeft" t="textAreaTop" r="textAreaRight" b="textAreaBottom"/>
            <a:pathLst>
              <a:path w="6316285" h="6316285">
                <a:moveTo>
                  <a:pt x="0" y="0"/>
                </a:moveTo>
                <a:lnTo>
                  <a:pt x="6316285" y="0"/>
                </a:lnTo>
                <a:lnTo>
                  <a:pt x="6316285" y="6316286"/>
                </a:lnTo>
                <a:lnTo>
                  <a:pt x="0" y="631628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Box 3"/>
          <p:cNvSpPr/>
          <p:nvPr/>
        </p:nvSpPr>
        <p:spPr>
          <a:xfrm>
            <a:off x="1673640" y="3411000"/>
            <a:ext cx="8146080" cy="42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11041"/>
              </a:lnSpc>
            </a:pPr>
            <a:r>
              <a:rPr b="0" lang="zh-TW" sz="9200" spc="-1" strike="noStrike">
                <a:solidFill>
                  <a:srgbClr val="ffffff"/>
                </a:solidFill>
                <a:latin typeface="Calibri"/>
                <a:ea typeface="Roboto Bold"/>
              </a:rPr>
              <a:t>如何回應當代教育挑戰—</a:t>
            </a:r>
            <a:endParaRPr b="0" lang="en-US" sz="92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ts val="11041"/>
              </a:lnSpc>
            </a:pPr>
            <a:r>
              <a:rPr b="0" lang="zh-TW" sz="9200" spc="-1" strike="noStrike">
                <a:solidFill>
                  <a:srgbClr val="ffffff"/>
                </a:solidFill>
                <a:latin typeface="Calibri"/>
                <a:ea typeface="Roboto Bold"/>
              </a:rPr>
              <a:t>自主學習典範</a:t>
            </a:r>
            <a:endParaRPr b="0" lang="en-US" sz="9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0" name="TextBox 4"/>
          <p:cNvSpPr/>
          <p:nvPr/>
        </p:nvSpPr>
        <p:spPr>
          <a:xfrm>
            <a:off x="1673640" y="2601360"/>
            <a:ext cx="8146080" cy="64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040"/>
              </a:lnSpc>
            </a:pPr>
            <a:r>
              <a:rPr b="0" lang="zh-TW" sz="4200" spc="123" strike="noStrike">
                <a:solidFill>
                  <a:srgbClr val="ffbe40"/>
                </a:solidFill>
                <a:latin typeface="Calibri"/>
                <a:ea typeface="Roboto Bold"/>
              </a:rPr>
              <a:t>附錄：</a:t>
            </a:r>
            <a:endParaRPr b="0" lang="en-US" sz="4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Freeform 2"/>
          <p:cNvSpPr/>
          <p:nvPr/>
        </p:nvSpPr>
        <p:spPr>
          <a:xfrm>
            <a:off x="1565280" y="2808720"/>
            <a:ext cx="6449040" cy="6449040"/>
          </a:xfrm>
          <a:custGeom>
            <a:avLst/>
            <a:gdLst>
              <a:gd name="textAreaLeft" fmla="*/ 0 w 6449040"/>
              <a:gd name="textAreaRight" fmla="*/ 6449400 w 6449040"/>
              <a:gd name="textAreaTop" fmla="*/ 0 h 6449040"/>
              <a:gd name="textAreaBottom" fmla="*/ 6449400 h 6449040"/>
            </a:gdLst>
            <a:ahLst/>
            <a:rect l="textAreaLeft" t="textAreaTop" r="textAreaRight" b="textAreaBottom"/>
            <a:pathLst>
              <a:path w="6449569" h="6449569">
                <a:moveTo>
                  <a:pt x="0" y="0"/>
                </a:moveTo>
                <a:lnTo>
                  <a:pt x="6449569" y="0"/>
                </a:lnTo>
                <a:lnTo>
                  <a:pt x="6449569" y="6449569"/>
                </a:lnTo>
                <a:lnTo>
                  <a:pt x="0" y="644956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TextBox 3"/>
          <p:cNvSpPr/>
          <p:nvPr/>
        </p:nvSpPr>
        <p:spPr>
          <a:xfrm>
            <a:off x="1431000" y="1009800"/>
            <a:ext cx="6583320" cy="13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10321"/>
              </a:lnSpc>
            </a:pPr>
            <a:r>
              <a:rPr b="0" lang="zh-TW" sz="8600" spc="-1" strike="noStrike">
                <a:solidFill>
                  <a:srgbClr val="090909"/>
                </a:solidFill>
                <a:latin typeface="Calibri"/>
                <a:ea typeface="Roboto Bold"/>
              </a:rPr>
              <a:t>自主學習典範</a:t>
            </a:r>
            <a:endParaRPr b="0" lang="en-US" sz="8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3" name="Group 4"/>
          <p:cNvGrpSpPr/>
          <p:nvPr/>
        </p:nvGrpSpPr>
        <p:grpSpPr>
          <a:xfrm>
            <a:off x="10539360" y="1113480"/>
            <a:ext cx="6150240" cy="1129680"/>
            <a:chOff x="10539360" y="1113480"/>
            <a:chExt cx="6150240" cy="1129680"/>
          </a:xfrm>
        </p:grpSpPr>
        <p:sp>
          <p:nvSpPr>
            <p:cNvPr id="164" name="TextBox 5"/>
            <p:cNvSpPr/>
            <p:nvPr/>
          </p:nvSpPr>
          <p:spPr>
            <a:xfrm>
              <a:off x="10539360" y="1113480"/>
              <a:ext cx="6150240" cy="487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3838"/>
                </a:lnSpc>
              </a:pPr>
              <a:r>
                <a:rPr b="0" lang="zh-TW" sz="3200" spc="-1" strike="noStrike">
                  <a:solidFill>
                    <a:srgbClr val="090909"/>
                  </a:solidFill>
                  <a:latin typeface="Calibri"/>
                  <a:ea typeface="Roboto Bold"/>
                </a:rPr>
                <a:t>學習者治理自己的學習</a:t>
              </a:r>
              <a:endParaRPr b="0" lang="en-US" sz="3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5" name="TextBox 6"/>
            <p:cNvSpPr/>
            <p:nvPr/>
          </p:nvSpPr>
          <p:spPr>
            <a:xfrm>
              <a:off x="10539360" y="1745640"/>
              <a:ext cx="6150240" cy="497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3920"/>
                </a:lnSpc>
                <a:tabLst>
                  <a:tab algn="l" pos="0"/>
                </a:tabLst>
              </a:pPr>
              <a:r>
                <a:rPr b="0" lang="zh-TW" sz="28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儘量讓學習者更多地主導自己的學習。</a:t>
              </a:r>
              <a:endParaRPr b="0" lang="en-US" sz="2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66" name="TextBox 7"/>
          <p:cNvSpPr/>
          <p:nvPr/>
        </p:nvSpPr>
        <p:spPr>
          <a:xfrm>
            <a:off x="9144000" y="1019160"/>
            <a:ext cx="924480" cy="167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6599"/>
              </a:lnSpc>
            </a:pPr>
            <a:r>
              <a:rPr b="0" lang="en-US" sz="5500" spc="-1" strike="noStrike">
                <a:solidFill>
                  <a:srgbClr val="ffbe40"/>
                </a:solidFill>
                <a:latin typeface="Roboto Bold"/>
              </a:rPr>
              <a:t>01</a:t>
            </a:r>
            <a:endParaRPr b="0" lang="en-US" sz="5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7" name="Group 8"/>
          <p:cNvGrpSpPr/>
          <p:nvPr/>
        </p:nvGrpSpPr>
        <p:grpSpPr>
          <a:xfrm>
            <a:off x="10539360" y="2669760"/>
            <a:ext cx="6150240" cy="1627920"/>
            <a:chOff x="10539360" y="2669760"/>
            <a:chExt cx="6150240" cy="1627920"/>
          </a:xfrm>
        </p:grpSpPr>
        <p:sp>
          <p:nvSpPr>
            <p:cNvPr id="168" name="TextBox 9"/>
            <p:cNvSpPr/>
            <p:nvPr/>
          </p:nvSpPr>
          <p:spPr>
            <a:xfrm>
              <a:off x="10539360" y="2669760"/>
              <a:ext cx="6150240" cy="487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3838"/>
                </a:lnSpc>
              </a:pPr>
              <a:r>
                <a:rPr b="0" lang="zh-TW" sz="3200" spc="-1" strike="noStrike">
                  <a:solidFill>
                    <a:srgbClr val="090909"/>
                  </a:solidFill>
                  <a:latin typeface="Calibri"/>
                  <a:ea typeface="Roboto Bold"/>
                </a:rPr>
                <a:t>無界學習</a:t>
              </a:r>
              <a:endParaRPr b="0" lang="en-US" sz="3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9" name="TextBox 10"/>
            <p:cNvSpPr/>
            <p:nvPr/>
          </p:nvSpPr>
          <p:spPr>
            <a:xfrm>
              <a:off x="10539360" y="3302280"/>
              <a:ext cx="6150240" cy="99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3920"/>
                </a:lnSpc>
                <a:tabLst>
                  <a:tab algn="l" pos="0"/>
                </a:tabLst>
              </a:pPr>
              <a:r>
                <a:rPr b="0" lang="zh-TW" sz="28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學習的場域，不以教室為範圍，將整個世界，都當成「沒有屋頂的大學校」。</a:t>
              </a:r>
              <a:endParaRPr b="0" lang="en-US" sz="2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70" name="TextBox 11"/>
          <p:cNvSpPr/>
          <p:nvPr/>
        </p:nvSpPr>
        <p:spPr>
          <a:xfrm>
            <a:off x="9144000" y="2674440"/>
            <a:ext cx="924480" cy="167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6599"/>
              </a:lnSpc>
            </a:pPr>
            <a:r>
              <a:rPr b="0" lang="en-US" sz="5500" spc="-1" strike="noStrike">
                <a:solidFill>
                  <a:srgbClr val="ffbe40"/>
                </a:solidFill>
                <a:latin typeface="Roboto Bold"/>
              </a:rPr>
              <a:t>02</a:t>
            </a:r>
            <a:endParaRPr b="0" lang="en-US" sz="5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1" name="Group 12"/>
          <p:cNvGrpSpPr/>
          <p:nvPr/>
        </p:nvGrpSpPr>
        <p:grpSpPr>
          <a:xfrm>
            <a:off x="10539360" y="4820400"/>
            <a:ext cx="6150240" cy="1627560"/>
            <a:chOff x="10539360" y="4820400"/>
            <a:chExt cx="6150240" cy="1627560"/>
          </a:xfrm>
        </p:grpSpPr>
        <p:sp>
          <p:nvSpPr>
            <p:cNvPr id="172" name="TextBox 13"/>
            <p:cNvSpPr/>
            <p:nvPr/>
          </p:nvSpPr>
          <p:spPr>
            <a:xfrm>
              <a:off x="10539360" y="4820400"/>
              <a:ext cx="6150240" cy="487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3838"/>
                </a:lnSpc>
              </a:pPr>
              <a:r>
                <a:rPr b="0" lang="zh-TW" sz="3200" spc="-1" strike="noStrike">
                  <a:solidFill>
                    <a:srgbClr val="090909"/>
                  </a:solidFill>
                  <a:latin typeface="Calibri"/>
                  <a:ea typeface="Roboto Bold"/>
                </a:rPr>
                <a:t>群學</a:t>
              </a:r>
              <a:endParaRPr b="0" lang="en-US" sz="3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3" name="TextBox 14"/>
            <p:cNvSpPr/>
            <p:nvPr/>
          </p:nvSpPr>
          <p:spPr>
            <a:xfrm>
              <a:off x="10539360" y="5452560"/>
              <a:ext cx="6150240" cy="99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3920"/>
                </a:lnSpc>
                <a:tabLst>
                  <a:tab algn="l" pos="0"/>
                </a:tabLst>
              </a:pPr>
              <a:r>
                <a:rPr b="0" lang="zh-TW" sz="28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學習伙伴間互補，進入到討論模式，由「加法協作」進展到「乘法協作」</a:t>
              </a:r>
              <a:endParaRPr b="0" lang="en-US" sz="2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74" name="TextBox 15"/>
          <p:cNvSpPr/>
          <p:nvPr/>
        </p:nvSpPr>
        <p:spPr>
          <a:xfrm>
            <a:off x="9144000" y="4726080"/>
            <a:ext cx="924480" cy="167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6599"/>
              </a:lnSpc>
            </a:pPr>
            <a:r>
              <a:rPr b="0" lang="en-US" sz="5500" spc="-1" strike="noStrike">
                <a:solidFill>
                  <a:srgbClr val="ffbe40"/>
                </a:solidFill>
                <a:latin typeface="Roboto Bold"/>
              </a:rPr>
              <a:t>03</a:t>
            </a:r>
            <a:endParaRPr b="0" lang="en-US" sz="5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5" name="Group 16"/>
          <p:cNvGrpSpPr/>
          <p:nvPr/>
        </p:nvGrpSpPr>
        <p:grpSpPr>
          <a:xfrm>
            <a:off x="10539360" y="6971040"/>
            <a:ext cx="6150240" cy="2594880"/>
            <a:chOff x="10539360" y="6971040"/>
            <a:chExt cx="6150240" cy="2594880"/>
          </a:xfrm>
        </p:grpSpPr>
        <p:sp>
          <p:nvSpPr>
            <p:cNvPr id="176" name="TextBox 17"/>
            <p:cNvSpPr/>
            <p:nvPr/>
          </p:nvSpPr>
          <p:spPr>
            <a:xfrm>
              <a:off x="10539360" y="6971040"/>
              <a:ext cx="6150240" cy="45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3600"/>
                </a:lnSpc>
              </a:pPr>
              <a:r>
                <a:rPr b="0" lang="zh-TW" sz="3000" spc="-1" strike="noStrike">
                  <a:solidFill>
                    <a:srgbClr val="090909"/>
                  </a:solidFill>
                  <a:latin typeface="Calibri"/>
                  <a:ea typeface="Roboto Bold"/>
                </a:rPr>
                <a:t>生活實踐</a:t>
              </a:r>
              <a:endParaRPr b="0" lang="en-US" sz="3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7" name="TextBox 18"/>
            <p:cNvSpPr/>
            <p:nvPr/>
          </p:nvSpPr>
          <p:spPr>
            <a:xfrm>
              <a:off x="10539360" y="7574760"/>
              <a:ext cx="6150240" cy="199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3920"/>
                </a:lnSpc>
                <a:tabLst>
                  <a:tab algn="l" pos="0"/>
                </a:tabLst>
              </a:pPr>
              <a:r>
                <a:rPr b="0" lang="zh-TW" sz="28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前三個元素都必須以「生活實踐」為底色，學習活動儘量以生活中的現象與物品為材料、學生能動手做的就交給他自己動手。</a:t>
              </a:r>
              <a:endParaRPr b="0" lang="en-US" sz="2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78" name="TextBox 19"/>
          <p:cNvSpPr/>
          <p:nvPr/>
        </p:nvSpPr>
        <p:spPr>
          <a:xfrm>
            <a:off x="9144000" y="6876720"/>
            <a:ext cx="924480" cy="167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6599"/>
              </a:lnSpc>
            </a:pPr>
            <a:r>
              <a:rPr b="0" lang="en-US" sz="5500" spc="-1" strike="noStrike">
                <a:solidFill>
                  <a:srgbClr val="ffbe40"/>
                </a:solidFill>
                <a:latin typeface="Roboto Bold"/>
              </a:rPr>
              <a:t>04</a:t>
            </a:r>
            <a:endParaRPr b="0" lang="en-US" sz="5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AutoShape 2"/>
          <p:cNvSpPr/>
          <p:nvPr/>
        </p:nvSpPr>
        <p:spPr>
          <a:xfrm>
            <a:off x="9144000" y="0"/>
            <a:ext cx="9143640" cy="10286640"/>
          </a:xfrm>
          <a:prstGeom prst="rect">
            <a:avLst/>
          </a:prstGeom>
          <a:solidFill>
            <a:srgbClr val="09090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80" name="Group 3"/>
          <p:cNvGrpSpPr/>
          <p:nvPr/>
        </p:nvGrpSpPr>
        <p:grpSpPr>
          <a:xfrm>
            <a:off x="10208880" y="4534920"/>
            <a:ext cx="171720" cy="172440"/>
            <a:chOff x="10208880" y="4534920"/>
            <a:chExt cx="171720" cy="172440"/>
          </a:xfrm>
        </p:grpSpPr>
        <p:sp>
          <p:nvSpPr>
            <p:cNvPr id="181" name="Freeform 4"/>
            <p:cNvSpPr/>
            <p:nvPr/>
          </p:nvSpPr>
          <p:spPr>
            <a:xfrm>
              <a:off x="10208880" y="4534920"/>
              <a:ext cx="171720" cy="172440"/>
            </a:xfrm>
            <a:custGeom>
              <a:avLst/>
              <a:gdLst>
                <a:gd name="textAreaLeft" fmla="*/ 0 w 171720"/>
                <a:gd name="textAreaRight" fmla="*/ 172080 w 171720"/>
                <a:gd name="textAreaTop" fmla="*/ 0 h 172440"/>
                <a:gd name="textAreaBottom" fmla="*/ 172800 h 17244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82" name="TextBox 5"/>
          <p:cNvSpPr/>
          <p:nvPr/>
        </p:nvSpPr>
        <p:spPr>
          <a:xfrm>
            <a:off x="11022840" y="3960360"/>
            <a:ext cx="6608880" cy="127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040"/>
              </a:lnSpc>
            </a:pPr>
            <a:r>
              <a:rPr b="0" lang="zh-TW" sz="3600" spc="-1" strike="noStrike">
                <a:solidFill>
                  <a:srgbClr val="ffffff"/>
                </a:solidFill>
                <a:latin typeface="Calibri"/>
                <a:ea typeface="Roboto"/>
              </a:rPr>
              <a:t>「均優」學習：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040"/>
              </a:lnSpc>
            </a:pPr>
            <a:r>
              <a:rPr b="0" lang="zh-TW" sz="3600" spc="-1" strike="noStrike">
                <a:solidFill>
                  <a:srgbClr val="ffffff"/>
                </a:solidFill>
                <a:latin typeface="Calibri"/>
                <a:ea typeface="Roboto"/>
              </a:rPr>
              <a:t>「生態化」的助人活動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3" name="Group 6"/>
          <p:cNvGrpSpPr/>
          <p:nvPr/>
        </p:nvGrpSpPr>
        <p:grpSpPr>
          <a:xfrm>
            <a:off x="10208880" y="6059880"/>
            <a:ext cx="171720" cy="172440"/>
            <a:chOff x="10208880" y="6059880"/>
            <a:chExt cx="171720" cy="172440"/>
          </a:xfrm>
        </p:grpSpPr>
        <p:sp>
          <p:nvSpPr>
            <p:cNvPr id="184" name="Freeform 7"/>
            <p:cNvSpPr/>
            <p:nvPr/>
          </p:nvSpPr>
          <p:spPr>
            <a:xfrm>
              <a:off x="10208880" y="6059880"/>
              <a:ext cx="171720" cy="172440"/>
            </a:xfrm>
            <a:custGeom>
              <a:avLst/>
              <a:gdLst>
                <a:gd name="textAreaLeft" fmla="*/ 0 w 171720"/>
                <a:gd name="textAreaRight" fmla="*/ 172080 w 171720"/>
                <a:gd name="textAreaTop" fmla="*/ 0 h 172440"/>
                <a:gd name="textAreaBottom" fmla="*/ 172800 h 17244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85" name="TextBox 8"/>
          <p:cNvSpPr/>
          <p:nvPr/>
        </p:nvSpPr>
        <p:spPr>
          <a:xfrm>
            <a:off x="11022840" y="5564160"/>
            <a:ext cx="4776120" cy="127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040"/>
              </a:lnSpc>
            </a:pPr>
            <a:r>
              <a:rPr b="0" lang="zh-TW" sz="3600" spc="-1" strike="noStrike">
                <a:solidFill>
                  <a:srgbClr val="ffffff"/>
                </a:solidFill>
                <a:latin typeface="Calibri"/>
                <a:ea typeface="Roboto"/>
              </a:rPr>
              <a:t>老師度量知識經驗與學生生命的關聯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6" name="Group 9"/>
          <p:cNvGrpSpPr/>
          <p:nvPr/>
        </p:nvGrpSpPr>
        <p:grpSpPr>
          <a:xfrm>
            <a:off x="10208880" y="8440200"/>
            <a:ext cx="171720" cy="172440"/>
            <a:chOff x="10208880" y="8440200"/>
            <a:chExt cx="171720" cy="172440"/>
          </a:xfrm>
        </p:grpSpPr>
        <p:sp>
          <p:nvSpPr>
            <p:cNvPr id="187" name="Freeform 10"/>
            <p:cNvSpPr/>
            <p:nvPr/>
          </p:nvSpPr>
          <p:spPr>
            <a:xfrm>
              <a:off x="10208880" y="8440200"/>
              <a:ext cx="171720" cy="172440"/>
            </a:xfrm>
            <a:custGeom>
              <a:avLst/>
              <a:gdLst>
                <a:gd name="textAreaLeft" fmla="*/ 0 w 171720"/>
                <a:gd name="textAreaRight" fmla="*/ 172080 w 171720"/>
                <a:gd name="textAreaTop" fmla="*/ 0 h 172440"/>
                <a:gd name="textAreaBottom" fmla="*/ 172800 h 17244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88" name="TextBox 11"/>
          <p:cNvSpPr/>
          <p:nvPr/>
        </p:nvSpPr>
        <p:spPr>
          <a:xfrm>
            <a:off x="11022840" y="8177040"/>
            <a:ext cx="553104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040"/>
              </a:lnSpc>
            </a:pPr>
            <a:r>
              <a:rPr b="0" lang="zh-TW" sz="3600" spc="-1" strike="noStrike">
                <a:solidFill>
                  <a:srgbClr val="ffffff"/>
                </a:solidFill>
                <a:latin typeface="Calibri"/>
                <a:ea typeface="Roboto"/>
              </a:rPr>
              <a:t>人在網絡中學習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9" name="Group 12"/>
          <p:cNvGrpSpPr/>
          <p:nvPr/>
        </p:nvGrpSpPr>
        <p:grpSpPr>
          <a:xfrm>
            <a:off x="1380960" y="5784120"/>
            <a:ext cx="171720" cy="172440"/>
            <a:chOff x="1380960" y="5784120"/>
            <a:chExt cx="171720" cy="172440"/>
          </a:xfrm>
        </p:grpSpPr>
        <p:sp>
          <p:nvSpPr>
            <p:cNvPr id="190" name="Freeform 13"/>
            <p:cNvSpPr/>
            <p:nvPr/>
          </p:nvSpPr>
          <p:spPr>
            <a:xfrm>
              <a:off x="1380960" y="5784120"/>
              <a:ext cx="171720" cy="172440"/>
            </a:xfrm>
            <a:custGeom>
              <a:avLst/>
              <a:gdLst>
                <a:gd name="textAreaLeft" fmla="*/ 0 w 171720"/>
                <a:gd name="textAreaRight" fmla="*/ 172080 w 171720"/>
                <a:gd name="textAreaTop" fmla="*/ 0 h 172440"/>
                <a:gd name="textAreaBottom" fmla="*/ 172800 h 17244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91" name="TextBox 14"/>
          <p:cNvSpPr/>
          <p:nvPr/>
        </p:nvSpPr>
        <p:spPr>
          <a:xfrm>
            <a:off x="2153880" y="5564160"/>
            <a:ext cx="553104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040"/>
              </a:lnSpc>
            </a:pPr>
            <a:r>
              <a:rPr b="0" lang="zh-TW" sz="3600" spc="-1" strike="noStrike">
                <a:solidFill>
                  <a:srgbClr val="090909"/>
                </a:solidFill>
                <a:latin typeface="Calibri"/>
                <a:ea typeface="Roboto"/>
              </a:rPr>
              <a:t>老師遵照課綱上課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92" name="Group 15"/>
          <p:cNvGrpSpPr/>
          <p:nvPr/>
        </p:nvGrpSpPr>
        <p:grpSpPr>
          <a:xfrm>
            <a:off x="1380960" y="8440200"/>
            <a:ext cx="171720" cy="172440"/>
            <a:chOff x="1380960" y="8440200"/>
            <a:chExt cx="171720" cy="172440"/>
          </a:xfrm>
        </p:grpSpPr>
        <p:sp>
          <p:nvSpPr>
            <p:cNvPr id="193" name="Freeform 16"/>
            <p:cNvSpPr/>
            <p:nvPr/>
          </p:nvSpPr>
          <p:spPr>
            <a:xfrm>
              <a:off x="1380960" y="8440200"/>
              <a:ext cx="171720" cy="172440"/>
            </a:xfrm>
            <a:custGeom>
              <a:avLst/>
              <a:gdLst>
                <a:gd name="textAreaLeft" fmla="*/ 0 w 171720"/>
                <a:gd name="textAreaRight" fmla="*/ 172080 w 171720"/>
                <a:gd name="textAreaTop" fmla="*/ 0 h 172440"/>
                <a:gd name="textAreaBottom" fmla="*/ 172800 h 17244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94" name="TextBox 17"/>
          <p:cNvSpPr/>
          <p:nvPr/>
        </p:nvSpPr>
        <p:spPr>
          <a:xfrm>
            <a:off x="2153880" y="8177040"/>
            <a:ext cx="553104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040"/>
              </a:lnSpc>
            </a:pPr>
            <a:r>
              <a:rPr b="0" lang="zh-TW" sz="3600" spc="-1" strike="noStrike">
                <a:solidFill>
                  <a:srgbClr val="090909"/>
                </a:solidFill>
                <a:latin typeface="Calibri"/>
                <a:ea typeface="Roboto"/>
              </a:rPr>
              <a:t>人在科層中學習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95" name="Group 18"/>
          <p:cNvGrpSpPr/>
          <p:nvPr/>
        </p:nvGrpSpPr>
        <p:grpSpPr>
          <a:xfrm>
            <a:off x="1380960" y="4534920"/>
            <a:ext cx="171720" cy="172440"/>
            <a:chOff x="1380960" y="4534920"/>
            <a:chExt cx="171720" cy="172440"/>
          </a:xfrm>
        </p:grpSpPr>
        <p:sp>
          <p:nvSpPr>
            <p:cNvPr id="196" name="Freeform 19"/>
            <p:cNvSpPr/>
            <p:nvPr/>
          </p:nvSpPr>
          <p:spPr>
            <a:xfrm>
              <a:off x="1380960" y="4534920"/>
              <a:ext cx="171720" cy="172440"/>
            </a:xfrm>
            <a:custGeom>
              <a:avLst/>
              <a:gdLst>
                <a:gd name="textAreaLeft" fmla="*/ 0 w 171720"/>
                <a:gd name="textAreaRight" fmla="*/ 172080 w 171720"/>
                <a:gd name="textAreaTop" fmla="*/ 0 h 172440"/>
                <a:gd name="textAreaBottom" fmla="*/ 172800 h 17244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97" name="TextBox 20"/>
          <p:cNvSpPr/>
          <p:nvPr/>
        </p:nvSpPr>
        <p:spPr>
          <a:xfrm>
            <a:off x="2030760" y="4005720"/>
            <a:ext cx="6645960" cy="127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040"/>
              </a:lnSpc>
            </a:pPr>
            <a:r>
              <a:rPr b="0" lang="zh-TW" sz="3600" spc="-1" strike="noStrike">
                <a:solidFill>
                  <a:srgbClr val="090909"/>
                </a:solidFill>
                <a:latin typeface="Calibri"/>
                <a:ea typeface="Roboto"/>
              </a:rPr>
              <a:t>「金字塔」式教學：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040"/>
              </a:lnSpc>
            </a:pPr>
            <a:r>
              <a:rPr b="0" lang="zh-TW" sz="3600" spc="-1" strike="noStrike">
                <a:solidFill>
                  <a:srgbClr val="090909"/>
                </a:solidFill>
                <a:latin typeface="Calibri"/>
                <a:ea typeface="Roboto"/>
              </a:rPr>
              <a:t>個人經驗的堆疊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98" name="Group 21"/>
          <p:cNvGrpSpPr/>
          <p:nvPr/>
        </p:nvGrpSpPr>
        <p:grpSpPr>
          <a:xfrm>
            <a:off x="1199520" y="1287720"/>
            <a:ext cx="6131520" cy="1970280"/>
            <a:chOff x="1199520" y="1287720"/>
            <a:chExt cx="6131520" cy="1970280"/>
          </a:xfrm>
        </p:grpSpPr>
        <p:sp>
          <p:nvSpPr>
            <p:cNvPr id="199" name="TextBox 22"/>
            <p:cNvSpPr/>
            <p:nvPr/>
          </p:nvSpPr>
          <p:spPr>
            <a:xfrm>
              <a:off x="1199520" y="2495520"/>
              <a:ext cx="6131520" cy="762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6001"/>
                </a:lnSpc>
              </a:pPr>
              <a:r>
                <a:rPr b="0" lang="zh-TW" sz="5000" spc="-1" strike="noStrike">
                  <a:solidFill>
                    <a:srgbClr val="090909"/>
                  </a:solidFill>
                  <a:latin typeface="Calibri"/>
                  <a:ea typeface="Roboto Bold"/>
                </a:rPr>
                <a:t>傳統學習典範</a:t>
              </a:r>
              <a:endParaRPr b="0" lang="en-US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0" name="Freeform 23"/>
            <p:cNvSpPr/>
            <p:nvPr/>
          </p:nvSpPr>
          <p:spPr>
            <a:xfrm>
              <a:off x="1199520" y="1287720"/>
              <a:ext cx="725400" cy="707040"/>
            </a:xfrm>
            <a:custGeom>
              <a:avLst/>
              <a:gdLst>
                <a:gd name="textAreaLeft" fmla="*/ 0 w 725400"/>
                <a:gd name="textAreaRight" fmla="*/ 725760 w 725400"/>
                <a:gd name="textAreaTop" fmla="*/ 0 h 707040"/>
                <a:gd name="textAreaBottom" fmla="*/ 707400 h 707040"/>
              </a:gdLst>
              <a:ahLst/>
              <a:rect l="textAreaLeft" t="textAreaTop" r="textAreaRight" b="textAreaBottom"/>
              <a:pathLst>
                <a:path w="967672" h="943041">
                  <a:moveTo>
                    <a:pt x="0" y="0"/>
                  </a:moveTo>
                  <a:lnTo>
                    <a:pt x="967672" y="0"/>
                  </a:lnTo>
                  <a:lnTo>
                    <a:pt x="967672" y="943041"/>
                  </a:lnTo>
                  <a:lnTo>
                    <a:pt x="0" y="943041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01" name="Group 24"/>
          <p:cNvGrpSpPr/>
          <p:nvPr/>
        </p:nvGrpSpPr>
        <p:grpSpPr>
          <a:xfrm>
            <a:off x="10208520" y="1287720"/>
            <a:ext cx="6131520" cy="1874160"/>
            <a:chOff x="10208520" y="1287720"/>
            <a:chExt cx="6131520" cy="1874160"/>
          </a:xfrm>
        </p:grpSpPr>
        <p:sp>
          <p:nvSpPr>
            <p:cNvPr id="202" name="TextBox 25"/>
            <p:cNvSpPr/>
            <p:nvPr/>
          </p:nvSpPr>
          <p:spPr>
            <a:xfrm>
              <a:off x="10208520" y="2399400"/>
              <a:ext cx="6131520" cy="762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6001"/>
                </a:lnSpc>
              </a:pPr>
              <a:r>
                <a:rPr b="0" lang="zh-TW" sz="5000" spc="-1" strike="noStrike">
                  <a:solidFill>
                    <a:srgbClr val="ffffff"/>
                  </a:solidFill>
                  <a:latin typeface="Calibri"/>
                  <a:ea typeface="Roboto Bold"/>
                </a:rPr>
                <a:t>自主學習典範</a:t>
              </a:r>
              <a:endParaRPr b="0" lang="en-US" sz="5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3" name="Freeform 26"/>
            <p:cNvSpPr/>
            <p:nvPr/>
          </p:nvSpPr>
          <p:spPr>
            <a:xfrm>
              <a:off x="10208520" y="1287720"/>
              <a:ext cx="861120" cy="610560"/>
            </a:xfrm>
            <a:custGeom>
              <a:avLst/>
              <a:gdLst>
                <a:gd name="textAreaLeft" fmla="*/ 0 w 861120"/>
                <a:gd name="textAreaRight" fmla="*/ 861480 w 861120"/>
                <a:gd name="textAreaTop" fmla="*/ 0 h 610560"/>
                <a:gd name="textAreaBottom" fmla="*/ 610920 h 610560"/>
              </a:gdLst>
              <a:ahLst/>
              <a:rect l="textAreaLeft" t="textAreaTop" r="textAreaRight" b="textAreaBottom"/>
              <a:pathLst>
                <a:path w="1148608" h="814467">
                  <a:moveTo>
                    <a:pt x="0" y="0"/>
                  </a:moveTo>
                  <a:lnTo>
                    <a:pt x="1148608" y="0"/>
                  </a:lnTo>
                  <a:lnTo>
                    <a:pt x="1148608" y="814467"/>
                  </a:lnTo>
                  <a:lnTo>
                    <a:pt x="0" y="814467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04" name="Group 27"/>
          <p:cNvGrpSpPr/>
          <p:nvPr/>
        </p:nvGrpSpPr>
        <p:grpSpPr>
          <a:xfrm>
            <a:off x="1380960" y="7383600"/>
            <a:ext cx="171720" cy="172440"/>
            <a:chOff x="1380960" y="7383600"/>
            <a:chExt cx="171720" cy="172440"/>
          </a:xfrm>
        </p:grpSpPr>
        <p:sp>
          <p:nvSpPr>
            <p:cNvPr id="205" name="Freeform 28"/>
            <p:cNvSpPr/>
            <p:nvPr/>
          </p:nvSpPr>
          <p:spPr>
            <a:xfrm>
              <a:off x="1380960" y="7383600"/>
              <a:ext cx="171720" cy="172440"/>
            </a:xfrm>
            <a:custGeom>
              <a:avLst/>
              <a:gdLst>
                <a:gd name="textAreaLeft" fmla="*/ 0 w 171720"/>
                <a:gd name="textAreaRight" fmla="*/ 172080 w 171720"/>
                <a:gd name="textAreaTop" fmla="*/ 0 h 172440"/>
                <a:gd name="textAreaBottom" fmla="*/ 172800 h 17244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06" name="TextBox 29"/>
          <p:cNvSpPr/>
          <p:nvPr/>
        </p:nvSpPr>
        <p:spPr>
          <a:xfrm>
            <a:off x="2153880" y="7120440"/>
            <a:ext cx="553104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040"/>
              </a:lnSpc>
            </a:pPr>
            <a:r>
              <a:rPr b="0" lang="zh-TW" sz="3600" spc="-1" strike="noStrike">
                <a:solidFill>
                  <a:srgbClr val="090909"/>
                </a:solidFill>
                <a:latin typeface="Calibri"/>
                <a:ea typeface="Roboto"/>
              </a:rPr>
              <a:t>老師是學生的英雄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07" name="Group 30"/>
          <p:cNvGrpSpPr/>
          <p:nvPr/>
        </p:nvGrpSpPr>
        <p:grpSpPr>
          <a:xfrm>
            <a:off x="10208880" y="7470000"/>
            <a:ext cx="171720" cy="172440"/>
            <a:chOff x="10208880" y="7470000"/>
            <a:chExt cx="171720" cy="172440"/>
          </a:xfrm>
        </p:grpSpPr>
        <p:sp>
          <p:nvSpPr>
            <p:cNvPr id="208" name="Freeform 31"/>
            <p:cNvSpPr/>
            <p:nvPr/>
          </p:nvSpPr>
          <p:spPr>
            <a:xfrm>
              <a:off x="10208880" y="7470000"/>
              <a:ext cx="171720" cy="172440"/>
            </a:xfrm>
            <a:custGeom>
              <a:avLst/>
              <a:gdLst>
                <a:gd name="textAreaLeft" fmla="*/ 0 w 171720"/>
                <a:gd name="textAreaRight" fmla="*/ 172080 w 171720"/>
                <a:gd name="textAreaTop" fmla="*/ 0 h 172440"/>
                <a:gd name="textAreaBottom" fmla="*/ 172800 h 172440"/>
              </a:gdLst>
              <a:ahLst/>
              <a:rect l="textAreaLeft" t="textAreaTop" r="textAreaRight" b="textAreaBottom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e4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09" name="TextBox 32"/>
          <p:cNvSpPr/>
          <p:nvPr/>
        </p:nvSpPr>
        <p:spPr>
          <a:xfrm>
            <a:off x="11022840" y="7172640"/>
            <a:ext cx="553104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040"/>
              </a:lnSpc>
            </a:pPr>
            <a:r>
              <a:rPr b="0" lang="zh-TW" sz="3600" spc="-1" strike="noStrike">
                <a:solidFill>
                  <a:srgbClr val="ffffff"/>
                </a:solidFill>
                <a:latin typeface="Calibri"/>
                <a:ea typeface="Roboto"/>
              </a:rPr>
              <a:t>學生是自己的英雄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e5b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AutoShape 2"/>
          <p:cNvSpPr/>
          <p:nvPr/>
        </p:nvSpPr>
        <p:spPr>
          <a:xfrm>
            <a:off x="12582000" y="3576240"/>
            <a:ext cx="4698360" cy="360"/>
          </a:xfrm>
          <a:prstGeom prst="line">
            <a:avLst/>
          </a:prstGeom>
          <a:ln w="38100">
            <a:solidFill>
              <a:srgbClr val="8c4e0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 anchorCtr="1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11" name="Group 3"/>
          <p:cNvGrpSpPr/>
          <p:nvPr/>
        </p:nvGrpSpPr>
        <p:grpSpPr>
          <a:xfrm>
            <a:off x="0" y="720"/>
            <a:ext cx="6779520" cy="10164600"/>
            <a:chOff x="0" y="720"/>
            <a:chExt cx="6779520" cy="10164600"/>
          </a:xfrm>
        </p:grpSpPr>
        <p:sp>
          <p:nvSpPr>
            <p:cNvPr id="212" name="Freeform 4"/>
            <p:cNvSpPr/>
            <p:nvPr/>
          </p:nvSpPr>
          <p:spPr>
            <a:xfrm rot="16331400">
              <a:off x="1523520" y="5817240"/>
              <a:ext cx="3835440" cy="4683960"/>
            </a:xfrm>
            <a:custGeom>
              <a:avLst/>
              <a:gdLst>
                <a:gd name="textAreaLeft" fmla="*/ 0 w 3835440"/>
                <a:gd name="textAreaRight" fmla="*/ 3835800 w 3835440"/>
                <a:gd name="textAreaTop" fmla="*/ 0 h 4683960"/>
                <a:gd name="textAreaBottom" fmla="*/ 4684320 h 4683960"/>
              </a:gdLst>
              <a:ahLst/>
              <a:rect l="textAreaLeft" t="textAreaTop" r="textAreaRight" b="textAreaBottom"/>
              <a:pathLst>
                <a:path w="5114359" h="6245855">
                  <a:moveTo>
                    <a:pt x="0" y="0"/>
                  </a:moveTo>
                  <a:lnTo>
                    <a:pt x="5114359" y="0"/>
                  </a:lnTo>
                  <a:lnTo>
                    <a:pt x="5114359" y="6245855"/>
                  </a:lnTo>
                  <a:lnTo>
                    <a:pt x="0" y="6245855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3" name="Freeform 5"/>
            <p:cNvSpPr/>
            <p:nvPr/>
          </p:nvSpPr>
          <p:spPr>
            <a:xfrm rot="15893400">
              <a:off x="-1800" y="4968000"/>
              <a:ext cx="3431160" cy="2117880"/>
            </a:xfrm>
            <a:custGeom>
              <a:avLst/>
              <a:gdLst>
                <a:gd name="textAreaLeft" fmla="*/ 0 w 3431160"/>
                <a:gd name="textAreaRight" fmla="*/ 3431520 w 3431160"/>
                <a:gd name="textAreaTop" fmla="*/ 0 h 2117880"/>
                <a:gd name="textAreaBottom" fmla="*/ 2118240 h 2117880"/>
              </a:gdLst>
              <a:ahLst/>
              <a:rect l="textAreaLeft" t="textAreaTop" r="textAreaRight" b="textAreaBottom"/>
              <a:pathLst>
                <a:path w="4575195" h="2824195">
                  <a:moveTo>
                    <a:pt x="0" y="0"/>
                  </a:moveTo>
                  <a:lnTo>
                    <a:pt x="4575195" y="0"/>
                  </a:lnTo>
                  <a:lnTo>
                    <a:pt x="4575195" y="2824195"/>
                  </a:lnTo>
                  <a:lnTo>
                    <a:pt x="0" y="2824195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4" name="Freeform 6"/>
            <p:cNvSpPr/>
            <p:nvPr/>
          </p:nvSpPr>
          <p:spPr>
            <a:xfrm rot="16338000">
              <a:off x="-472680" y="620640"/>
              <a:ext cx="4306680" cy="3190680"/>
            </a:xfrm>
            <a:custGeom>
              <a:avLst/>
              <a:gdLst>
                <a:gd name="textAreaLeft" fmla="*/ 0 w 4306680"/>
                <a:gd name="textAreaRight" fmla="*/ 4307040 w 4306680"/>
                <a:gd name="textAreaTop" fmla="*/ 0 h 3190680"/>
                <a:gd name="textAreaBottom" fmla="*/ 3191040 h 3190680"/>
              </a:gdLst>
              <a:ahLst/>
              <a:rect l="textAreaLeft" t="textAreaTop" r="textAreaRight" b="textAreaBottom"/>
              <a:pathLst>
                <a:path w="5742838" h="4254661">
                  <a:moveTo>
                    <a:pt x="0" y="0"/>
                  </a:moveTo>
                  <a:lnTo>
                    <a:pt x="5742839" y="0"/>
                  </a:lnTo>
                  <a:lnTo>
                    <a:pt x="5742839" y="4254661"/>
                  </a:lnTo>
                  <a:lnTo>
                    <a:pt x="0" y="4254661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5" name="Freeform 7"/>
            <p:cNvSpPr/>
            <p:nvPr/>
          </p:nvSpPr>
          <p:spPr>
            <a:xfrm rot="16060200">
              <a:off x="2076480" y="3581640"/>
              <a:ext cx="3014640" cy="1953000"/>
            </a:xfrm>
            <a:custGeom>
              <a:avLst/>
              <a:gdLst>
                <a:gd name="textAreaLeft" fmla="*/ 0 w 3014640"/>
                <a:gd name="textAreaRight" fmla="*/ 3015000 w 3014640"/>
                <a:gd name="textAreaTop" fmla="*/ 0 h 1953000"/>
                <a:gd name="textAreaBottom" fmla="*/ 1953360 h 1953000"/>
              </a:gdLst>
              <a:ahLst/>
              <a:rect l="textAreaLeft" t="textAreaTop" r="textAreaRight" b="textAreaBottom"/>
              <a:pathLst>
                <a:path w="4020046" h="2604291">
                  <a:moveTo>
                    <a:pt x="0" y="0"/>
                  </a:moveTo>
                  <a:lnTo>
                    <a:pt x="4020046" y="0"/>
                  </a:lnTo>
                  <a:lnTo>
                    <a:pt x="4020046" y="2604291"/>
                  </a:lnTo>
                  <a:lnTo>
                    <a:pt x="0" y="2604291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6" name="Freeform 8"/>
            <p:cNvSpPr/>
            <p:nvPr/>
          </p:nvSpPr>
          <p:spPr>
            <a:xfrm rot="15965400">
              <a:off x="3839040" y="3256920"/>
              <a:ext cx="3494520" cy="2152800"/>
            </a:xfrm>
            <a:custGeom>
              <a:avLst/>
              <a:gdLst>
                <a:gd name="textAreaLeft" fmla="*/ 0 w 3494520"/>
                <a:gd name="textAreaRight" fmla="*/ 3494880 w 3494520"/>
                <a:gd name="textAreaTop" fmla="*/ 0 h 2152800"/>
                <a:gd name="textAreaBottom" fmla="*/ 2153160 h 2152800"/>
              </a:gdLst>
              <a:ahLst/>
              <a:rect l="textAreaLeft" t="textAreaTop" r="textAreaRight" b="textAreaBottom"/>
              <a:pathLst>
                <a:path w="4659862" h="2871077">
                  <a:moveTo>
                    <a:pt x="0" y="0"/>
                  </a:moveTo>
                  <a:lnTo>
                    <a:pt x="4659863" y="0"/>
                  </a:lnTo>
                  <a:lnTo>
                    <a:pt x="4659863" y="2871076"/>
                  </a:lnTo>
                  <a:lnTo>
                    <a:pt x="0" y="2871076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7" name="Freeform 9"/>
            <p:cNvSpPr/>
            <p:nvPr/>
          </p:nvSpPr>
          <p:spPr>
            <a:xfrm rot="15946200">
              <a:off x="3913560" y="6194520"/>
              <a:ext cx="2025720" cy="1806480"/>
            </a:xfrm>
            <a:custGeom>
              <a:avLst/>
              <a:gdLst>
                <a:gd name="textAreaLeft" fmla="*/ 0 w 2025720"/>
                <a:gd name="textAreaRight" fmla="*/ 2026080 w 2025720"/>
                <a:gd name="textAreaTop" fmla="*/ 0 h 1806480"/>
                <a:gd name="textAreaBottom" fmla="*/ 1806840 h 1806480"/>
              </a:gdLst>
              <a:ahLst/>
              <a:rect l="textAreaLeft" t="textAreaTop" r="textAreaRight" b="textAreaBottom"/>
              <a:pathLst>
                <a:path w="2701244" h="2409218">
                  <a:moveTo>
                    <a:pt x="0" y="0"/>
                  </a:moveTo>
                  <a:lnTo>
                    <a:pt x="2701245" y="0"/>
                  </a:lnTo>
                  <a:lnTo>
                    <a:pt x="2701245" y="2409218"/>
                  </a:lnTo>
                  <a:lnTo>
                    <a:pt x="0" y="2409218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6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18" name="Freeform 10"/>
          <p:cNvSpPr/>
          <p:nvPr/>
        </p:nvSpPr>
        <p:spPr>
          <a:xfrm rot="5400000">
            <a:off x="10963440" y="-3799080"/>
            <a:ext cx="5847480" cy="7116120"/>
          </a:xfrm>
          <a:custGeom>
            <a:avLst/>
            <a:gdLst>
              <a:gd name="textAreaLeft" fmla="*/ 0 w 5847480"/>
              <a:gd name="textAreaRight" fmla="*/ 5847840 w 5847480"/>
              <a:gd name="textAreaTop" fmla="*/ 0 h 7116120"/>
              <a:gd name="textAreaBottom" fmla="*/ 7116480 h 7116120"/>
            </a:gdLst>
            <a:ahLst/>
            <a:rect l="textAreaLeft" t="textAreaTop" r="textAreaRight" b="textAreaBottom"/>
            <a:pathLst>
              <a:path w="5847760" h="7116529">
                <a:moveTo>
                  <a:pt x="0" y="0"/>
                </a:moveTo>
                <a:lnTo>
                  <a:pt x="5847760" y="0"/>
                </a:lnTo>
                <a:lnTo>
                  <a:pt x="5847760" y="7116528"/>
                </a:lnTo>
                <a:lnTo>
                  <a:pt x="0" y="711652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Freeform 11"/>
          <p:cNvSpPr/>
          <p:nvPr/>
        </p:nvSpPr>
        <p:spPr>
          <a:xfrm>
            <a:off x="10608840" y="1572480"/>
            <a:ext cx="6650280" cy="833760"/>
          </a:xfrm>
          <a:custGeom>
            <a:avLst/>
            <a:gdLst>
              <a:gd name="textAreaLeft" fmla="*/ 0 w 6650280"/>
              <a:gd name="textAreaRight" fmla="*/ 6650640 w 6650280"/>
              <a:gd name="textAreaTop" fmla="*/ 0 h 833760"/>
              <a:gd name="textAreaBottom" fmla="*/ 834120 h 833760"/>
            </a:gdLst>
            <a:ahLst/>
            <a:rect l="textAreaLeft" t="textAreaTop" r="textAreaRight" b="textAreaBottom"/>
            <a:pathLst>
              <a:path w="6650610" h="834144">
                <a:moveTo>
                  <a:pt x="0" y="0"/>
                </a:moveTo>
                <a:lnTo>
                  <a:pt x="6650610" y="0"/>
                </a:lnTo>
                <a:lnTo>
                  <a:pt x="6650610" y="834144"/>
                </a:lnTo>
                <a:lnTo>
                  <a:pt x="0" y="8341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Freeform 12"/>
          <p:cNvSpPr/>
          <p:nvPr/>
        </p:nvSpPr>
        <p:spPr>
          <a:xfrm>
            <a:off x="12584520" y="2834640"/>
            <a:ext cx="4674600" cy="570600"/>
          </a:xfrm>
          <a:custGeom>
            <a:avLst/>
            <a:gdLst>
              <a:gd name="textAreaLeft" fmla="*/ 0 w 4674600"/>
              <a:gd name="textAreaRight" fmla="*/ 4674960 w 4674600"/>
              <a:gd name="textAreaTop" fmla="*/ 0 h 570600"/>
              <a:gd name="textAreaBottom" fmla="*/ 570960 h 570600"/>
            </a:gdLst>
            <a:ahLst/>
            <a:rect l="textAreaLeft" t="textAreaTop" r="textAreaRight" b="textAreaBottom"/>
            <a:pathLst>
              <a:path w="4674781" h="570791">
                <a:moveTo>
                  <a:pt x="0" y="0"/>
                </a:moveTo>
                <a:lnTo>
                  <a:pt x="4674781" y="0"/>
                </a:lnTo>
                <a:lnTo>
                  <a:pt x="4674781" y="570792"/>
                </a:lnTo>
                <a:lnTo>
                  <a:pt x="0" y="57079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1" name="Group 13"/>
          <p:cNvGrpSpPr/>
          <p:nvPr/>
        </p:nvGrpSpPr>
        <p:grpSpPr>
          <a:xfrm>
            <a:off x="7029720" y="5763600"/>
            <a:ext cx="10462320" cy="4042800"/>
            <a:chOff x="7029720" y="5763600"/>
            <a:chExt cx="10462320" cy="4042800"/>
          </a:xfrm>
        </p:grpSpPr>
        <p:sp>
          <p:nvSpPr>
            <p:cNvPr id="222" name="Freeform 14"/>
            <p:cNvSpPr/>
            <p:nvPr/>
          </p:nvSpPr>
          <p:spPr>
            <a:xfrm>
              <a:off x="7029720" y="6262200"/>
              <a:ext cx="10462320" cy="2995920"/>
            </a:xfrm>
            <a:custGeom>
              <a:avLst/>
              <a:gdLst>
                <a:gd name="textAreaLeft" fmla="*/ 0 w 10462320"/>
                <a:gd name="textAreaRight" fmla="*/ 10462680 w 10462320"/>
                <a:gd name="textAreaTop" fmla="*/ 0 h 2995920"/>
                <a:gd name="textAreaBottom" fmla="*/ 2996280 h 2995920"/>
              </a:gdLst>
              <a:ahLst/>
              <a:rect l="textAreaLeft" t="textAreaTop" r="textAreaRight" b="textAreaBottom"/>
              <a:pathLst>
                <a:path w="2399069" h="687006">
                  <a:moveTo>
                    <a:pt x="37738" y="0"/>
                  </a:moveTo>
                  <a:lnTo>
                    <a:pt x="2361331" y="0"/>
                  </a:lnTo>
                  <a:cubicBezTo>
                    <a:pt x="2382174" y="0"/>
                    <a:pt x="2399069" y="16896"/>
                    <a:pt x="2399069" y="37738"/>
                  </a:cubicBezTo>
                  <a:lnTo>
                    <a:pt x="2399069" y="649268"/>
                  </a:lnTo>
                  <a:cubicBezTo>
                    <a:pt x="2399069" y="670110"/>
                    <a:pt x="2382174" y="687006"/>
                    <a:pt x="2361331" y="687006"/>
                  </a:cubicBezTo>
                  <a:lnTo>
                    <a:pt x="37738" y="687006"/>
                  </a:lnTo>
                  <a:cubicBezTo>
                    <a:pt x="27729" y="687006"/>
                    <a:pt x="18130" y="683030"/>
                    <a:pt x="11053" y="675953"/>
                  </a:cubicBezTo>
                  <a:cubicBezTo>
                    <a:pt x="3976" y="668876"/>
                    <a:pt x="0" y="659277"/>
                    <a:pt x="0" y="649268"/>
                  </a:cubicBezTo>
                  <a:lnTo>
                    <a:pt x="0" y="37738"/>
                  </a:lnTo>
                  <a:cubicBezTo>
                    <a:pt x="0" y="16896"/>
                    <a:pt x="16896" y="0"/>
                    <a:pt x="37738" y="0"/>
                  </a:cubicBezTo>
                  <a:close/>
                </a:path>
              </a:pathLst>
            </a:custGeom>
            <a:noFill/>
            <a:ln w="95250">
              <a:solidFill>
                <a:srgbClr val="a7503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3" name="TextBox 15"/>
            <p:cNvSpPr/>
            <p:nvPr/>
          </p:nvSpPr>
          <p:spPr>
            <a:xfrm>
              <a:off x="7029720" y="5763600"/>
              <a:ext cx="3544200" cy="4042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896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24" name="Group 16"/>
          <p:cNvGrpSpPr/>
          <p:nvPr/>
        </p:nvGrpSpPr>
        <p:grpSpPr>
          <a:xfrm>
            <a:off x="7029720" y="4897440"/>
            <a:ext cx="4019040" cy="3526560"/>
            <a:chOff x="7029720" y="4897440"/>
            <a:chExt cx="4019040" cy="3526560"/>
          </a:xfrm>
        </p:grpSpPr>
        <p:sp>
          <p:nvSpPr>
            <p:cNvPr id="225" name="Freeform 17"/>
            <p:cNvSpPr/>
            <p:nvPr/>
          </p:nvSpPr>
          <p:spPr>
            <a:xfrm>
              <a:off x="7029720" y="5092560"/>
              <a:ext cx="4019040" cy="1207440"/>
            </a:xfrm>
            <a:custGeom>
              <a:avLst/>
              <a:gdLst>
                <a:gd name="textAreaLeft" fmla="*/ 0 w 4019040"/>
                <a:gd name="textAreaRight" fmla="*/ 4019400 w 4019040"/>
                <a:gd name="textAreaTop" fmla="*/ 0 h 1207440"/>
                <a:gd name="textAreaBottom" fmla="*/ 1207800 h 1207440"/>
              </a:gdLst>
              <a:ahLst/>
              <a:rect l="textAreaLeft" t="textAreaTop" r="textAreaRight" b="textAreaBottom"/>
              <a:pathLst>
                <a:path w="929861" h="294636">
                  <a:moveTo>
                    <a:pt x="65785" y="0"/>
                  </a:moveTo>
                  <a:lnTo>
                    <a:pt x="864077" y="0"/>
                  </a:lnTo>
                  <a:cubicBezTo>
                    <a:pt x="900409" y="0"/>
                    <a:pt x="929861" y="29453"/>
                    <a:pt x="929861" y="65785"/>
                  </a:cubicBezTo>
                  <a:lnTo>
                    <a:pt x="929861" y="228851"/>
                  </a:lnTo>
                  <a:cubicBezTo>
                    <a:pt x="929861" y="265183"/>
                    <a:pt x="900409" y="294636"/>
                    <a:pt x="864077" y="294636"/>
                  </a:cubicBezTo>
                  <a:lnTo>
                    <a:pt x="65785" y="294636"/>
                  </a:lnTo>
                  <a:cubicBezTo>
                    <a:pt x="29453" y="294636"/>
                    <a:pt x="0" y="265183"/>
                    <a:pt x="0" y="228851"/>
                  </a:cubicBezTo>
                  <a:lnTo>
                    <a:pt x="0" y="65785"/>
                  </a:lnTo>
                  <a:cubicBezTo>
                    <a:pt x="0" y="29453"/>
                    <a:pt x="29453" y="0"/>
                    <a:pt x="65785" y="0"/>
                  </a:cubicBezTo>
                  <a:close/>
                </a:path>
              </a:pathLst>
            </a:custGeom>
            <a:solidFill>
              <a:srgbClr val="8c4e0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6" name="TextBox 18"/>
            <p:cNvSpPr/>
            <p:nvPr/>
          </p:nvSpPr>
          <p:spPr>
            <a:xfrm>
              <a:off x="7029720" y="4897440"/>
              <a:ext cx="3512880" cy="3526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49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27" name="TextBox 19"/>
          <p:cNvSpPr/>
          <p:nvPr/>
        </p:nvSpPr>
        <p:spPr>
          <a:xfrm>
            <a:off x="8397000" y="6415560"/>
            <a:ext cx="8374320" cy="392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0290"/>
              </a:lnSpc>
            </a:pPr>
            <a:r>
              <a:rPr b="0" lang="zh-TW" sz="7350" spc="-1" strike="noStrike">
                <a:solidFill>
                  <a:srgbClr val="a75036"/>
                </a:solidFill>
                <a:latin typeface="Calibri"/>
                <a:ea typeface="Noto Sans T Chinese Bold"/>
              </a:rPr>
              <a:t>實驗教育如何因應</a:t>
            </a:r>
            <a:endParaRPr b="0" lang="en-US" sz="73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10290"/>
              </a:lnSpc>
            </a:pPr>
            <a:r>
              <a:rPr b="0" lang="zh-TW" sz="7350" spc="-1" strike="noStrike">
                <a:solidFill>
                  <a:srgbClr val="a75036"/>
                </a:solidFill>
                <a:latin typeface="Calibri"/>
                <a:ea typeface="Noto Sans T Chinese Bold"/>
              </a:rPr>
              <a:t>生成式</a:t>
            </a:r>
            <a:r>
              <a:rPr b="0" lang="en-US" sz="7350" spc="-1" strike="noStrike">
                <a:solidFill>
                  <a:srgbClr val="a75036"/>
                </a:solidFill>
                <a:latin typeface="Calibri"/>
                <a:ea typeface="Noto Sans T Chinese Bold"/>
              </a:rPr>
              <a:t>AI</a:t>
            </a:r>
            <a:r>
              <a:rPr b="0" lang="zh-TW" sz="7350" spc="-1" strike="noStrike">
                <a:solidFill>
                  <a:srgbClr val="a75036"/>
                </a:solidFill>
                <a:latin typeface="Calibri"/>
                <a:ea typeface="Noto Sans T Chinese Bold"/>
              </a:rPr>
              <a:t>帶來的衝擊</a:t>
            </a:r>
            <a:endParaRPr b="0" lang="en-US" sz="7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TextBox 20"/>
          <p:cNvSpPr/>
          <p:nvPr/>
        </p:nvSpPr>
        <p:spPr>
          <a:xfrm>
            <a:off x="7281000" y="5387040"/>
            <a:ext cx="3542760" cy="71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598"/>
              </a:lnSpc>
            </a:pPr>
            <a:r>
              <a:rPr b="0" lang="zh-TW" sz="4000" spc="-1" strike="noStrike">
                <a:solidFill>
                  <a:srgbClr val="ffffff"/>
                </a:solidFill>
                <a:latin typeface="Calibri"/>
                <a:ea typeface="Noto Sans T Chinese Bold"/>
              </a:rPr>
              <a:t>歡迎參與議程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Freeform 21"/>
          <p:cNvSpPr/>
          <p:nvPr/>
        </p:nvSpPr>
        <p:spPr>
          <a:xfrm>
            <a:off x="12584520" y="3681360"/>
            <a:ext cx="4674600" cy="588960"/>
          </a:xfrm>
          <a:custGeom>
            <a:avLst/>
            <a:gdLst>
              <a:gd name="textAreaLeft" fmla="*/ 0 w 4674600"/>
              <a:gd name="textAreaRight" fmla="*/ 4674960 w 4674600"/>
              <a:gd name="textAreaTop" fmla="*/ 0 h 588960"/>
              <a:gd name="textAreaBottom" fmla="*/ 589320 h 588960"/>
            </a:gdLst>
            <a:ahLst/>
            <a:rect l="textAreaLeft" t="textAreaTop" r="textAreaRight" b="textAreaBottom"/>
            <a:pathLst>
              <a:path w="4674781" h="589217">
                <a:moveTo>
                  <a:pt x="0" y="0"/>
                </a:moveTo>
                <a:lnTo>
                  <a:pt x="4674781" y="0"/>
                </a:lnTo>
                <a:lnTo>
                  <a:pt x="4674781" y="589217"/>
                </a:lnTo>
                <a:lnTo>
                  <a:pt x="0" y="58921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"/>
          <p:cNvPicPr/>
          <p:nvPr/>
        </p:nvPicPr>
        <p:blipFill>
          <a:blip r:embed="rId1"/>
          <a:srcRect l="13485" t="0" r="7227" b="19820"/>
          <a:stretch/>
        </p:blipFill>
        <p:spPr>
          <a:xfrm flipH="1">
            <a:off x="360" y="0"/>
            <a:ext cx="18287640" cy="10286640"/>
          </a:xfrm>
          <a:prstGeom prst="rect">
            <a:avLst/>
          </a:prstGeom>
          <a:ln w="0">
            <a:noFill/>
          </a:ln>
        </p:spPr>
      </p:pic>
      <p:grpSp>
        <p:nvGrpSpPr>
          <p:cNvPr id="49" name="Group 3"/>
          <p:cNvGrpSpPr/>
          <p:nvPr/>
        </p:nvGrpSpPr>
        <p:grpSpPr>
          <a:xfrm>
            <a:off x="1230120" y="5123880"/>
            <a:ext cx="7913520" cy="3934800"/>
            <a:chOff x="1230120" y="5123880"/>
            <a:chExt cx="7913520" cy="3934800"/>
          </a:xfrm>
        </p:grpSpPr>
        <p:sp>
          <p:nvSpPr>
            <p:cNvPr id="50" name="Freeform 4"/>
            <p:cNvSpPr/>
            <p:nvPr/>
          </p:nvSpPr>
          <p:spPr>
            <a:xfrm>
              <a:off x="1230120" y="5758200"/>
              <a:ext cx="7913520" cy="3300480"/>
            </a:xfrm>
            <a:custGeom>
              <a:avLst/>
              <a:gdLst>
                <a:gd name="textAreaLeft" fmla="*/ 0 w 7913520"/>
                <a:gd name="textAreaRight" fmla="*/ 7913880 w 7913520"/>
                <a:gd name="textAreaTop" fmla="*/ 0 h 3300480"/>
                <a:gd name="textAreaBottom" fmla="*/ 3300840 h 3300480"/>
              </a:gdLst>
              <a:ahLst/>
              <a:rect l="textAreaLeft" t="textAreaTop" r="textAreaRight" b="textAreaBottom"/>
              <a:pathLst>
                <a:path w="2258600" h="942067">
                  <a:moveTo>
                    <a:pt x="49892" y="0"/>
                  </a:moveTo>
                  <a:lnTo>
                    <a:pt x="2208708" y="0"/>
                  </a:lnTo>
                  <a:cubicBezTo>
                    <a:pt x="2221940" y="0"/>
                    <a:pt x="2234630" y="5256"/>
                    <a:pt x="2243987" y="14613"/>
                  </a:cubicBezTo>
                  <a:cubicBezTo>
                    <a:pt x="2253344" y="23970"/>
                    <a:pt x="2258600" y="36660"/>
                    <a:pt x="2258600" y="49892"/>
                  </a:cubicBezTo>
                  <a:lnTo>
                    <a:pt x="2258600" y="892175"/>
                  </a:lnTo>
                  <a:cubicBezTo>
                    <a:pt x="2258600" y="905407"/>
                    <a:pt x="2253344" y="918097"/>
                    <a:pt x="2243987" y="927454"/>
                  </a:cubicBezTo>
                  <a:cubicBezTo>
                    <a:pt x="2234630" y="936810"/>
                    <a:pt x="2221940" y="942067"/>
                    <a:pt x="2208708" y="942067"/>
                  </a:cubicBezTo>
                  <a:lnTo>
                    <a:pt x="49892" y="942067"/>
                  </a:lnTo>
                  <a:cubicBezTo>
                    <a:pt x="36660" y="942067"/>
                    <a:pt x="23970" y="936810"/>
                    <a:pt x="14613" y="927454"/>
                  </a:cubicBezTo>
                  <a:cubicBezTo>
                    <a:pt x="5256" y="918097"/>
                    <a:pt x="0" y="905407"/>
                    <a:pt x="0" y="892175"/>
                  </a:cubicBezTo>
                  <a:lnTo>
                    <a:pt x="0" y="49892"/>
                  </a:lnTo>
                  <a:cubicBezTo>
                    <a:pt x="0" y="36660"/>
                    <a:pt x="5256" y="23970"/>
                    <a:pt x="14613" y="14613"/>
                  </a:cubicBezTo>
                  <a:cubicBezTo>
                    <a:pt x="23970" y="5256"/>
                    <a:pt x="36660" y="0"/>
                    <a:pt x="49892" y="0"/>
                  </a:cubicBezTo>
                  <a:close/>
                </a:path>
              </a:pathLst>
            </a:custGeom>
            <a:solidFill>
              <a:srgbClr val="24242a">
                <a:alpha val="76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1" name="TextBox 5"/>
            <p:cNvSpPr/>
            <p:nvPr/>
          </p:nvSpPr>
          <p:spPr>
            <a:xfrm>
              <a:off x="1230120" y="5123880"/>
              <a:ext cx="2847600" cy="348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>
                <a:lnSpc>
                  <a:spcPts val="11041"/>
                </a:lnSpc>
                <a:tabLst>
                  <a:tab algn="l" pos="0"/>
                </a:tabLst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52" name="TextBox 6"/>
          <p:cNvSpPr/>
          <p:nvPr/>
        </p:nvSpPr>
        <p:spPr>
          <a:xfrm>
            <a:off x="1600200" y="5715720"/>
            <a:ext cx="7363800" cy="327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12881"/>
              </a:lnSpc>
            </a:pPr>
            <a:r>
              <a:rPr b="0" lang="en-US" sz="9200" spc="-1" strike="noStrike">
                <a:solidFill>
                  <a:srgbClr val="ffffff"/>
                </a:solidFill>
                <a:latin typeface="Roboto Bold"/>
              </a:rPr>
              <a:t>AI</a:t>
            </a:r>
            <a:r>
              <a:rPr b="0" lang="zh-TW" sz="9200" spc="-1" strike="noStrike">
                <a:solidFill>
                  <a:srgbClr val="ffffff"/>
                </a:solidFill>
                <a:latin typeface="Roboto Bold"/>
              </a:rPr>
              <a:t>如何顛覆</a:t>
            </a:r>
            <a:endParaRPr b="0" lang="en-US" sz="9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881"/>
              </a:lnSpc>
            </a:pPr>
            <a:r>
              <a:rPr b="0" lang="zh-TW" sz="9200" spc="-1" strike="noStrike">
                <a:solidFill>
                  <a:srgbClr val="ffffff"/>
                </a:solidFill>
                <a:latin typeface="Calibri"/>
                <a:ea typeface="Roboto Bold"/>
              </a:rPr>
              <a:t>傳統專業分工</a:t>
            </a:r>
            <a:endParaRPr b="0" lang="en-US" sz="9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2"/>
          <p:cNvGrpSpPr/>
          <p:nvPr/>
        </p:nvGrpSpPr>
        <p:grpSpPr>
          <a:xfrm>
            <a:off x="6779160" y="2120400"/>
            <a:ext cx="10907640" cy="6131160"/>
            <a:chOff x="6779160" y="2120400"/>
            <a:chExt cx="10907640" cy="6131160"/>
          </a:xfrm>
        </p:grpSpPr>
        <p:sp>
          <p:nvSpPr>
            <p:cNvPr id="54" name="TextBox 3"/>
            <p:cNvSpPr/>
            <p:nvPr/>
          </p:nvSpPr>
          <p:spPr>
            <a:xfrm>
              <a:off x="6779160" y="2120400"/>
              <a:ext cx="10907640" cy="959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7560"/>
                </a:lnSpc>
                <a:tabLst>
                  <a:tab algn="l" pos="0"/>
                </a:tabLst>
              </a:pPr>
              <a:r>
                <a:rPr b="0" lang="en-US" sz="6300" spc="-1" strike="noStrike">
                  <a:solidFill>
                    <a:srgbClr val="090909"/>
                  </a:solidFill>
                  <a:latin typeface="Roboto Bold"/>
                </a:rPr>
                <a:t>AI</a:t>
              </a:r>
              <a:r>
                <a:rPr b="0" lang="zh-TW" sz="6300" spc="-1" strike="noStrike">
                  <a:solidFill>
                    <a:srgbClr val="090909"/>
                  </a:solidFill>
                  <a:latin typeface="Roboto Bold"/>
                </a:rPr>
                <a:t>如何顛覆</a:t>
              </a:r>
              <a:r>
                <a:rPr b="0" lang="zh-TW" sz="6300" spc="-1" strike="noStrike">
                  <a:solidFill>
                    <a:srgbClr val="090909"/>
                  </a:solidFill>
                  <a:latin typeface="Calibri"/>
                  <a:ea typeface="Roboto Bold"/>
                </a:rPr>
                <a:t>傳統專業分工</a:t>
              </a:r>
              <a:endParaRPr b="0" lang="en-US" sz="63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" name="TextBox 4"/>
            <p:cNvSpPr/>
            <p:nvPr/>
          </p:nvSpPr>
          <p:spPr>
            <a:xfrm>
              <a:off x="6779160" y="3559680"/>
              <a:ext cx="10907640" cy="4691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lvl="1" marL="712440" indent="-356400">
                <a:lnSpc>
                  <a:spcPts val="5278"/>
                </a:lnSpc>
                <a:buClr>
                  <a:srgbClr val="090909"/>
                </a:buClr>
                <a:buFont typeface="Arial"/>
                <a:buChar char="•"/>
              </a:pP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傳統工作基礎：用專業知識／技能建立「隔間」。</a:t>
              </a:r>
              <a:endParaRPr b="0" lang="en-US" sz="3300" spc="-1" strike="noStrike">
                <a:solidFill>
                  <a:srgbClr val="000000"/>
                </a:solidFill>
                <a:latin typeface="Arial"/>
              </a:endParaRPr>
            </a:p>
            <a:p>
              <a:pPr lvl="2" marL="1424880" indent="-474840">
                <a:lnSpc>
                  <a:spcPts val="5278"/>
                </a:lnSpc>
                <a:buClr>
                  <a:srgbClr val="090909"/>
                </a:buClr>
                <a:buFont typeface="Arial"/>
                <a:buChar char="⚬"/>
              </a:pP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每種專業的生態區位都被保護</a:t>
              </a:r>
              <a:endParaRPr b="0" lang="en-US" sz="33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712440" indent="-356400">
                <a:lnSpc>
                  <a:spcPts val="5278"/>
                </a:lnSpc>
                <a:buClr>
                  <a:srgbClr val="090909"/>
                </a:buClr>
                <a:buFont typeface="Arial"/>
                <a:buChar char="•"/>
              </a:pP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一萬小時定律：三流漫畫家也有飯吃</a:t>
              </a:r>
              <a:endParaRPr b="0" lang="en-US" sz="33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712440" indent="-356400">
                <a:lnSpc>
                  <a:spcPts val="5278"/>
                </a:lnSpc>
                <a:buClr>
                  <a:srgbClr val="090909"/>
                </a:buClr>
                <a:buFont typeface="Arial"/>
                <a:buChar char="•"/>
              </a:pP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生成式</a:t>
              </a:r>
              <a:r>
                <a:rPr b="0" lang="en-US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AI</a:t>
              </a: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：降低／拆除專業之間的隔間</a:t>
              </a:r>
              <a:endParaRPr b="0" lang="en-US" sz="3300" spc="-1" strike="noStrike">
                <a:solidFill>
                  <a:srgbClr val="000000"/>
                </a:solidFill>
                <a:latin typeface="Arial"/>
              </a:endParaRPr>
            </a:p>
            <a:p>
              <a:pPr lvl="2" marL="1424880" indent="-474840">
                <a:lnSpc>
                  <a:spcPts val="5278"/>
                </a:lnSpc>
                <a:buClr>
                  <a:srgbClr val="090909"/>
                </a:buClr>
                <a:buFont typeface="Arial"/>
                <a:buChar char="⚬"/>
              </a:pP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例：基礎的程式語法，下指令讓他寫；漫畫門外漢，用想像力、說故事技巧有效率完成作品。</a:t>
              </a:r>
              <a:endParaRPr b="0" lang="en-US" sz="3300" spc="-1" strike="noStrike">
                <a:solidFill>
                  <a:srgbClr val="000000"/>
                </a:solidFill>
                <a:latin typeface="Arial"/>
              </a:endParaRPr>
            </a:p>
            <a:p>
              <a:pPr lvl="1" marL="712440" indent="-356400">
                <a:lnSpc>
                  <a:spcPts val="5278"/>
                </a:lnSpc>
                <a:buClr>
                  <a:srgbClr val="090909"/>
                </a:buClr>
                <a:buFont typeface="Arial"/>
                <a:buChar char="•"/>
              </a:pPr>
              <a:r>
                <a:rPr b="0" lang="zh-TW" sz="3300" spc="-1" strike="noStrike">
                  <a:solidFill>
                    <a:srgbClr val="090909"/>
                  </a:solidFill>
                  <a:latin typeface="Calibri"/>
                  <a:ea typeface="Roboto"/>
                </a:rPr>
                <a:t>結論：創新、執行力才能取勝。</a:t>
              </a:r>
              <a:endParaRPr b="0" lang="en-US" sz="33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6" name="Group 5"/>
          <p:cNvGrpSpPr/>
          <p:nvPr/>
        </p:nvGrpSpPr>
        <p:grpSpPr>
          <a:xfrm>
            <a:off x="0" y="-180720"/>
            <a:ext cx="6308280" cy="10467360"/>
            <a:chOff x="0" y="-180720"/>
            <a:chExt cx="6308280" cy="10467360"/>
          </a:xfrm>
        </p:grpSpPr>
        <p:sp>
          <p:nvSpPr>
            <p:cNvPr id="57" name="Freeform 6"/>
            <p:cNvSpPr/>
            <p:nvPr/>
          </p:nvSpPr>
          <p:spPr>
            <a:xfrm>
              <a:off x="0" y="0"/>
              <a:ext cx="6308280" cy="10286640"/>
            </a:xfrm>
            <a:custGeom>
              <a:avLst/>
              <a:gdLst>
                <a:gd name="textAreaLeft" fmla="*/ 0 w 6308280"/>
                <a:gd name="textAreaRight" fmla="*/ 6308640 w 6308280"/>
                <a:gd name="textAreaTop" fmla="*/ 0 h 10286640"/>
                <a:gd name="textAreaBottom" fmla="*/ 10287000 h 10286640"/>
              </a:gdLst>
              <a:ahLst/>
              <a:rect l="textAreaLeft" t="textAreaTop" r="textAreaRight" b="textAreaBottom"/>
              <a:pathLst>
                <a:path w="1661555" h="2709333">
                  <a:moveTo>
                    <a:pt x="0" y="0"/>
                  </a:moveTo>
                  <a:lnTo>
                    <a:pt x="1661555" y="0"/>
                  </a:lnTo>
                  <a:lnTo>
                    <a:pt x="16615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fcce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" name="TextBox 7"/>
            <p:cNvSpPr/>
            <p:nvPr/>
          </p:nvSpPr>
          <p:spPr>
            <a:xfrm>
              <a:off x="0" y="-180720"/>
              <a:ext cx="3085560" cy="3266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49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59" name="Freeform 8"/>
          <p:cNvSpPr/>
          <p:nvPr/>
        </p:nvSpPr>
        <p:spPr>
          <a:xfrm>
            <a:off x="0" y="3555720"/>
            <a:ext cx="6255720" cy="8320320"/>
          </a:xfrm>
          <a:custGeom>
            <a:avLst/>
            <a:gdLst>
              <a:gd name="textAreaLeft" fmla="*/ 0 w 6255720"/>
              <a:gd name="textAreaRight" fmla="*/ 6256080 w 6255720"/>
              <a:gd name="textAreaTop" fmla="*/ 0 h 8320320"/>
              <a:gd name="textAreaBottom" fmla="*/ 8320680 h 8320320"/>
            </a:gdLst>
            <a:ahLst/>
            <a:rect l="textAreaLeft" t="textAreaTop" r="textAreaRight" b="textAreaBottom"/>
            <a:pathLst>
              <a:path w="6255981" h="8320631">
                <a:moveTo>
                  <a:pt x="0" y="0"/>
                </a:moveTo>
                <a:lnTo>
                  <a:pt x="6255981" y="0"/>
                </a:lnTo>
                <a:lnTo>
                  <a:pt x="6255981" y="8320631"/>
                </a:lnTo>
                <a:lnTo>
                  <a:pt x="0" y="832063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9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2"/>
          <p:cNvSpPr/>
          <p:nvPr/>
        </p:nvSpPr>
        <p:spPr>
          <a:xfrm>
            <a:off x="1733400" y="2719080"/>
            <a:ext cx="5528880" cy="5912640"/>
          </a:xfrm>
          <a:custGeom>
            <a:avLst/>
            <a:gdLst>
              <a:gd name="textAreaLeft" fmla="*/ 0 w 5528880"/>
              <a:gd name="textAreaRight" fmla="*/ 5529240 w 5528880"/>
              <a:gd name="textAreaTop" fmla="*/ 0 h 5912640"/>
              <a:gd name="textAreaBottom" fmla="*/ 5913000 h 5912640"/>
            </a:gdLst>
            <a:ahLst/>
            <a:rect l="textAreaLeft" t="textAreaTop" r="textAreaRight" b="textAreaBottom"/>
            <a:pathLst>
              <a:path w="5529395" h="5913068">
                <a:moveTo>
                  <a:pt x="0" y="0"/>
                </a:moveTo>
                <a:lnTo>
                  <a:pt x="5529395" y="0"/>
                </a:lnTo>
                <a:lnTo>
                  <a:pt x="5529395" y="5913068"/>
                </a:lnTo>
                <a:lnTo>
                  <a:pt x="0" y="591306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Freeform 3"/>
          <p:cNvSpPr/>
          <p:nvPr/>
        </p:nvSpPr>
        <p:spPr>
          <a:xfrm>
            <a:off x="10874160" y="3178080"/>
            <a:ext cx="5680080" cy="5454000"/>
          </a:xfrm>
          <a:custGeom>
            <a:avLst/>
            <a:gdLst>
              <a:gd name="textAreaLeft" fmla="*/ 0 w 5680080"/>
              <a:gd name="textAreaRight" fmla="*/ 5680440 w 5680080"/>
              <a:gd name="textAreaTop" fmla="*/ 0 h 5454000"/>
              <a:gd name="textAreaBottom" fmla="*/ 5454360 h 5454000"/>
            </a:gdLst>
            <a:ahLst/>
            <a:rect l="textAreaLeft" t="textAreaTop" r="textAreaRight" b="textAreaBottom"/>
            <a:pathLst>
              <a:path w="5680503" h="5454188">
                <a:moveTo>
                  <a:pt x="0" y="0"/>
                </a:moveTo>
                <a:lnTo>
                  <a:pt x="5680503" y="0"/>
                </a:lnTo>
                <a:lnTo>
                  <a:pt x="5680503" y="5454188"/>
                </a:lnTo>
                <a:lnTo>
                  <a:pt x="0" y="54541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TextBox 4"/>
          <p:cNvSpPr/>
          <p:nvPr/>
        </p:nvSpPr>
        <p:spPr>
          <a:xfrm>
            <a:off x="1983600" y="8934840"/>
            <a:ext cx="5028120" cy="127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040"/>
              </a:lnSpc>
            </a:pPr>
            <a:r>
              <a:rPr b="0" lang="zh-TW" sz="3600" spc="-1" strike="noStrike">
                <a:solidFill>
                  <a:srgbClr val="000000"/>
                </a:solidFill>
                <a:latin typeface="Calibri"/>
                <a:ea typeface="Noto Sans T Chinese Bold"/>
              </a:rPr>
              <a:t>大量練習的精熟作畫技術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TextBox 5"/>
          <p:cNvSpPr/>
          <p:nvPr/>
        </p:nvSpPr>
        <p:spPr>
          <a:xfrm>
            <a:off x="10143360" y="8934840"/>
            <a:ext cx="6856560" cy="127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040"/>
              </a:lnSpc>
            </a:pPr>
            <a:r>
              <a:rPr b="0" lang="zh-TW" sz="3600" spc="-1" strike="noStrike">
                <a:solidFill>
                  <a:srgbClr val="000000"/>
                </a:solidFill>
                <a:latin typeface="Calibri"/>
                <a:ea typeface="Noto Sans T Chinese Bold"/>
              </a:rPr>
              <a:t>畫技普通，創作力與故事想像較強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TextBox 6"/>
          <p:cNvSpPr/>
          <p:nvPr/>
        </p:nvSpPr>
        <p:spPr>
          <a:xfrm>
            <a:off x="3183120" y="1767240"/>
            <a:ext cx="1849320" cy="142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598"/>
              </a:lnSpc>
            </a:pPr>
            <a:r>
              <a:rPr b="0" lang="zh-TW" sz="4000" spc="-1" strike="noStrike">
                <a:solidFill>
                  <a:srgbClr val="000000"/>
                </a:solidFill>
                <a:latin typeface="Calibri"/>
                <a:ea typeface="Noto Sans T Chinese Bold"/>
              </a:rPr>
              <a:t>漫畫家</a:t>
            </a:r>
            <a:r>
              <a:rPr b="0" lang="en-US" sz="4000" spc="-1" strike="noStrike">
                <a:solidFill>
                  <a:srgbClr val="000000"/>
                </a:solidFill>
                <a:latin typeface="Calibri"/>
                <a:ea typeface="Noto Sans T Chinese Bold"/>
              </a:rPr>
              <a:t>A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TextBox 7"/>
          <p:cNvSpPr/>
          <p:nvPr/>
        </p:nvSpPr>
        <p:spPr>
          <a:xfrm>
            <a:off x="12637080" y="1767240"/>
            <a:ext cx="1869480" cy="142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598"/>
              </a:lnSpc>
            </a:pPr>
            <a:r>
              <a:rPr b="0" lang="zh-TW" sz="4000" spc="-1" strike="noStrike">
                <a:solidFill>
                  <a:srgbClr val="000000"/>
                </a:solidFill>
                <a:latin typeface="Calibri"/>
                <a:ea typeface="Noto Sans T Chinese Bold"/>
              </a:rPr>
              <a:t>漫畫家</a:t>
            </a:r>
            <a:r>
              <a:rPr b="0" lang="en-US" sz="4000" spc="-1" strike="noStrike">
                <a:solidFill>
                  <a:srgbClr val="000000"/>
                </a:solidFill>
                <a:latin typeface="Calibri"/>
                <a:ea typeface="Noto Sans T Chinese Bold"/>
              </a:rPr>
              <a:t>B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9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2"/>
          <p:cNvGrpSpPr/>
          <p:nvPr/>
        </p:nvGrpSpPr>
        <p:grpSpPr>
          <a:xfrm>
            <a:off x="1044720" y="2347920"/>
            <a:ext cx="7135200" cy="7166880"/>
            <a:chOff x="1044720" y="2347920"/>
            <a:chExt cx="7135200" cy="7166880"/>
          </a:xfrm>
        </p:grpSpPr>
        <p:sp>
          <p:nvSpPr>
            <p:cNvPr id="67" name="Freeform 3"/>
            <p:cNvSpPr/>
            <p:nvPr/>
          </p:nvSpPr>
          <p:spPr>
            <a:xfrm>
              <a:off x="1044720" y="2347920"/>
              <a:ext cx="7135200" cy="7166880"/>
            </a:xfrm>
            <a:custGeom>
              <a:avLst/>
              <a:gdLst>
                <a:gd name="textAreaLeft" fmla="*/ 0 w 7135200"/>
                <a:gd name="textAreaRight" fmla="*/ 7135560 w 7135200"/>
                <a:gd name="textAreaTop" fmla="*/ 0 h 7166880"/>
                <a:gd name="textAreaBottom" fmla="*/ 7167240 h 7166880"/>
              </a:gdLst>
              <a:ahLst/>
              <a:rect l="textAreaLeft" t="textAreaTop" r="textAreaRight" b="textAreaBottom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ad285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" name="TextBox 4"/>
            <p:cNvSpPr/>
            <p:nvPr/>
          </p:nvSpPr>
          <p:spPr>
            <a:xfrm>
              <a:off x="1700640" y="2599560"/>
              <a:ext cx="5823000" cy="624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49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69" name="Freeform 5"/>
          <p:cNvSpPr/>
          <p:nvPr/>
        </p:nvSpPr>
        <p:spPr>
          <a:xfrm>
            <a:off x="1733400" y="2719080"/>
            <a:ext cx="5528880" cy="5912640"/>
          </a:xfrm>
          <a:custGeom>
            <a:avLst/>
            <a:gdLst>
              <a:gd name="textAreaLeft" fmla="*/ 0 w 5528880"/>
              <a:gd name="textAreaRight" fmla="*/ 5529240 w 5528880"/>
              <a:gd name="textAreaTop" fmla="*/ 0 h 5912640"/>
              <a:gd name="textAreaBottom" fmla="*/ 5913000 h 5912640"/>
            </a:gdLst>
            <a:ahLst/>
            <a:rect l="textAreaLeft" t="textAreaTop" r="textAreaRight" b="textAreaBottom"/>
            <a:pathLst>
              <a:path w="5529395" h="5913068">
                <a:moveTo>
                  <a:pt x="0" y="0"/>
                </a:moveTo>
                <a:lnTo>
                  <a:pt x="5529395" y="0"/>
                </a:lnTo>
                <a:lnTo>
                  <a:pt x="5529395" y="5913068"/>
                </a:lnTo>
                <a:lnTo>
                  <a:pt x="0" y="591306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Freeform 6"/>
          <p:cNvSpPr/>
          <p:nvPr/>
        </p:nvSpPr>
        <p:spPr>
          <a:xfrm>
            <a:off x="10874160" y="3178080"/>
            <a:ext cx="5680080" cy="5454000"/>
          </a:xfrm>
          <a:custGeom>
            <a:avLst/>
            <a:gdLst>
              <a:gd name="textAreaLeft" fmla="*/ 0 w 5680080"/>
              <a:gd name="textAreaRight" fmla="*/ 5680440 w 5680080"/>
              <a:gd name="textAreaTop" fmla="*/ 0 h 5454000"/>
              <a:gd name="textAreaBottom" fmla="*/ 5454360 h 5454000"/>
            </a:gdLst>
            <a:ahLst/>
            <a:rect l="textAreaLeft" t="textAreaTop" r="textAreaRight" b="textAreaBottom"/>
            <a:pathLst>
              <a:path w="5680503" h="5454188">
                <a:moveTo>
                  <a:pt x="0" y="0"/>
                </a:moveTo>
                <a:lnTo>
                  <a:pt x="5680503" y="0"/>
                </a:lnTo>
                <a:lnTo>
                  <a:pt x="5680503" y="5454188"/>
                </a:lnTo>
                <a:lnTo>
                  <a:pt x="0" y="54541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1" name="Group 7"/>
          <p:cNvGrpSpPr/>
          <p:nvPr/>
        </p:nvGrpSpPr>
        <p:grpSpPr>
          <a:xfrm>
            <a:off x="3006720" y="7233120"/>
            <a:ext cx="3210840" cy="3483720"/>
            <a:chOff x="3006720" y="7233120"/>
            <a:chExt cx="3210840" cy="3483720"/>
          </a:xfrm>
        </p:grpSpPr>
        <p:sp>
          <p:nvSpPr>
            <p:cNvPr id="72" name="Freeform 8"/>
            <p:cNvSpPr/>
            <p:nvPr/>
          </p:nvSpPr>
          <p:spPr>
            <a:xfrm>
              <a:off x="3006720" y="7630920"/>
              <a:ext cx="3210840" cy="1001160"/>
            </a:xfrm>
            <a:custGeom>
              <a:avLst/>
              <a:gdLst>
                <a:gd name="textAreaLeft" fmla="*/ 0 w 3210840"/>
                <a:gd name="textAreaRight" fmla="*/ 3211200 w 3210840"/>
                <a:gd name="textAreaTop" fmla="*/ 0 h 1001160"/>
                <a:gd name="textAreaBottom" fmla="*/ 1001520 h 1001160"/>
              </a:gdLst>
              <a:ahLst/>
              <a:rect l="textAreaLeft" t="textAreaTop" r="textAreaRight" b="textAreaBottom"/>
              <a:pathLst>
                <a:path w="845717" h="263731">
                  <a:moveTo>
                    <a:pt x="0" y="0"/>
                  </a:moveTo>
                  <a:lnTo>
                    <a:pt x="845717" y="0"/>
                  </a:lnTo>
                  <a:lnTo>
                    <a:pt x="845717" y="263731"/>
                  </a:lnTo>
                  <a:lnTo>
                    <a:pt x="0" y="263731"/>
                  </a:lnTo>
                  <a:close/>
                </a:path>
              </a:pathLst>
            </a:custGeom>
            <a:solidFill>
              <a:srgbClr val="a7503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" name="TextBox 9"/>
            <p:cNvSpPr/>
            <p:nvPr/>
          </p:nvSpPr>
          <p:spPr>
            <a:xfrm>
              <a:off x="3006720" y="7233120"/>
              <a:ext cx="3085920" cy="348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6718"/>
                </a:lnSpc>
              </a:pPr>
              <a:r>
                <a:rPr b="0" lang="zh-TW" sz="4800" spc="-1" strike="noStrike">
                  <a:solidFill>
                    <a:srgbClr val="ffffff"/>
                  </a:solidFill>
                  <a:latin typeface="Calibri"/>
                  <a:ea typeface="Roboto Bold"/>
                </a:rPr>
                <a:t>能存活</a:t>
              </a:r>
              <a:endParaRPr b="0" lang="en-US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4" name="TextBox 10"/>
          <p:cNvSpPr/>
          <p:nvPr/>
        </p:nvSpPr>
        <p:spPr>
          <a:xfrm>
            <a:off x="6172560" y="537480"/>
            <a:ext cx="5942880" cy="92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7279"/>
              </a:lnSpc>
            </a:pPr>
            <a:r>
              <a:rPr b="0" lang="zh-TW" sz="5200" spc="-1" strike="noStrike">
                <a:solidFill>
                  <a:srgbClr val="000000"/>
                </a:solidFill>
                <a:latin typeface="Calibri"/>
                <a:ea typeface="Noto Sans T Chinese Bold"/>
              </a:rPr>
              <a:t>目前的專業分工體系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9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2"/>
          <p:cNvGrpSpPr/>
          <p:nvPr/>
        </p:nvGrpSpPr>
        <p:grpSpPr>
          <a:xfrm>
            <a:off x="9946440" y="2091960"/>
            <a:ext cx="7135200" cy="7166880"/>
            <a:chOff x="9946440" y="2091960"/>
            <a:chExt cx="7135200" cy="7166880"/>
          </a:xfrm>
        </p:grpSpPr>
        <p:sp>
          <p:nvSpPr>
            <p:cNvPr id="76" name="Freeform 3"/>
            <p:cNvSpPr/>
            <p:nvPr/>
          </p:nvSpPr>
          <p:spPr>
            <a:xfrm>
              <a:off x="9946440" y="2091960"/>
              <a:ext cx="7135200" cy="7166880"/>
            </a:xfrm>
            <a:custGeom>
              <a:avLst/>
              <a:gdLst>
                <a:gd name="textAreaLeft" fmla="*/ 0 w 7135200"/>
                <a:gd name="textAreaRight" fmla="*/ 7135560 w 7135200"/>
                <a:gd name="textAreaTop" fmla="*/ 0 h 7166880"/>
                <a:gd name="textAreaBottom" fmla="*/ 7167240 h 7166880"/>
              </a:gdLst>
              <a:ahLst/>
              <a:rect l="textAreaLeft" t="textAreaTop" r="textAreaRight" b="textAreaBottom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ad285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" name="TextBox 4"/>
            <p:cNvSpPr/>
            <p:nvPr/>
          </p:nvSpPr>
          <p:spPr>
            <a:xfrm>
              <a:off x="10602360" y="2343960"/>
              <a:ext cx="5823000" cy="624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49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78" name="Freeform 5"/>
          <p:cNvSpPr/>
          <p:nvPr/>
        </p:nvSpPr>
        <p:spPr>
          <a:xfrm>
            <a:off x="1733400" y="2719080"/>
            <a:ext cx="5528880" cy="5912640"/>
          </a:xfrm>
          <a:custGeom>
            <a:avLst/>
            <a:gdLst>
              <a:gd name="textAreaLeft" fmla="*/ 0 w 5528880"/>
              <a:gd name="textAreaRight" fmla="*/ 5529240 w 5528880"/>
              <a:gd name="textAreaTop" fmla="*/ 0 h 5912640"/>
              <a:gd name="textAreaBottom" fmla="*/ 5913000 h 5912640"/>
            </a:gdLst>
            <a:ahLst/>
            <a:rect l="textAreaLeft" t="textAreaTop" r="textAreaRight" b="textAreaBottom"/>
            <a:pathLst>
              <a:path w="5529395" h="5913068">
                <a:moveTo>
                  <a:pt x="0" y="0"/>
                </a:moveTo>
                <a:lnTo>
                  <a:pt x="5529395" y="0"/>
                </a:lnTo>
                <a:lnTo>
                  <a:pt x="5529395" y="5913068"/>
                </a:lnTo>
                <a:lnTo>
                  <a:pt x="0" y="591306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Freeform 6"/>
          <p:cNvSpPr/>
          <p:nvPr/>
        </p:nvSpPr>
        <p:spPr>
          <a:xfrm>
            <a:off x="10874160" y="3178080"/>
            <a:ext cx="5680080" cy="5454000"/>
          </a:xfrm>
          <a:custGeom>
            <a:avLst/>
            <a:gdLst>
              <a:gd name="textAreaLeft" fmla="*/ 0 w 5680080"/>
              <a:gd name="textAreaRight" fmla="*/ 5680440 w 5680080"/>
              <a:gd name="textAreaTop" fmla="*/ 0 h 5454000"/>
              <a:gd name="textAreaBottom" fmla="*/ 5454360 h 5454000"/>
            </a:gdLst>
            <a:ahLst/>
            <a:rect l="textAreaLeft" t="textAreaTop" r="textAreaRight" b="textAreaBottom"/>
            <a:pathLst>
              <a:path w="5680503" h="5454188">
                <a:moveTo>
                  <a:pt x="0" y="0"/>
                </a:moveTo>
                <a:lnTo>
                  <a:pt x="5680503" y="0"/>
                </a:lnTo>
                <a:lnTo>
                  <a:pt x="5680503" y="5454188"/>
                </a:lnTo>
                <a:lnTo>
                  <a:pt x="0" y="54541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0" name="Group 7"/>
          <p:cNvGrpSpPr/>
          <p:nvPr/>
        </p:nvGrpSpPr>
        <p:grpSpPr>
          <a:xfrm>
            <a:off x="12108960" y="6857640"/>
            <a:ext cx="3210840" cy="3483720"/>
            <a:chOff x="12108960" y="6857640"/>
            <a:chExt cx="3210840" cy="3483720"/>
          </a:xfrm>
        </p:grpSpPr>
        <p:sp>
          <p:nvSpPr>
            <p:cNvPr id="81" name="Freeform 8"/>
            <p:cNvSpPr/>
            <p:nvPr/>
          </p:nvSpPr>
          <p:spPr>
            <a:xfrm>
              <a:off x="12108960" y="7255440"/>
              <a:ext cx="3210840" cy="1001160"/>
            </a:xfrm>
            <a:custGeom>
              <a:avLst/>
              <a:gdLst>
                <a:gd name="textAreaLeft" fmla="*/ 0 w 3210840"/>
                <a:gd name="textAreaRight" fmla="*/ 3211200 w 3210840"/>
                <a:gd name="textAreaTop" fmla="*/ 0 h 1001160"/>
                <a:gd name="textAreaBottom" fmla="*/ 1001520 h 1001160"/>
              </a:gdLst>
              <a:ahLst/>
              <a:rect l="textAreaLeft" t="textAreaTop" r="textAreaRight" b="textAreaBottom"/>
              <a:pathLst>
                <a:path w="845717" h="263731">
                  <a:moveTo>
                    <a:pt x="0" y="0"/>
                  </a:moveTo>
                  <a:lnTo>
                    <a:pt x="845717" y="0"/>
                  </a:lnTo>
                  <a:lnTo>
                    <a:pt x="845717" y="263731"/>
                  </a:lnTo>
                  <a:lnTo>
                    <a:pt x="0" y="263731"/>
                  </a:lnTo>
                  <a:close/>
                </a:path>
              </a:pathLst>
            </a:custGeom>
            <a:solidFill>
              <a:srgbClr val="a7503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" name="TextBox 9"/>
            <p:cNvSpPr/>
            <p:nvPr/>
          </p:nvSpPr>
          <p:spPr>
            <a:xfrm>
              <a:off x="12108960" y="6857640"/>
              <a:ext cx="3085920" cy="348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6718"/>
                </a:lnSpc>
              </a:pPr>
              <a:r>
                <a:rPr b="0" lang="zh-TW" sz="4800" spc="-1" strike="noStrike">
                  <a:solidFill>
                    <a:srgbClr val="ffffff"/>
                  </a:solidFill>
                  <a:latin typeface="Calibri"/>
                  <a:ea typeface="Roboto Bold"/>
                </a:rPr>
                <a:t>較有優勢</a:t>
              </a:r>
              <a:endParaRPr b="0" lang="en-US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" name="TextBox 10"/>
          <p:cNvSpPr/>
          <p:nvPr/>
        </p:nvSpPr>
        <p:spPr>
          <a:xfrm>
            <a:off x="8163000" y="537480"/>
            <a:ext cx="1961640" cy="184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Noto Sans T Chinese Bold"/>
              </a:rPr>
              <a:t>AI</a:t>
            </a:r>
            <a:r>
              <a:rPr b="0" lang="zh-TW" sz="5200" spc="-1" strike="noStrike">
                <a:solidFill>
                  <a:srgbClr val="000000"/>
                </a:solidFill>
                <a:latin typeface="Noto Sans T Chinese Bold"/>
              </a:rPr>
              <a:t>時代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9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2"/>
          <p:cNvGrpSpPr/>
          <p:nvPr/>
        </p:nvGrpSpPr>
        <p:grpSpPr>
          <a:xfrm>
            <a:off x="9946440" y="2091960"/>
            <a:ext cx="7135200" cy="7166880"/>
            <a:chOff x="9946440" y="2091960"/>
            <a:chExt cx="7135200" cy="7166880"/>
          </a:xfrm>
        </p:grpSpPr>
        <p:sp>
          <p:nvSpPr>
            <p:cNvPr id="85" name="Freeform 3"/>
            <p:cNvSpPr/>
            <p:nvPr/>
          </p:nvSpPr>
          <p:spPr>
            <a:xfrm>
              <a:off x="9946440" y="2091960"/>
              <a:ext cx="7135200" cy="7166880"/>
            </a:xfrm>
            <a:custGeom>
              <a:avLst/>
              <a:gdLst>
                <a:gd name="textAreaLeft" fmla="*/ 0 w 7135200"/>
                <a:gd name="textAreaRight" fmla="*/ 7135560 w 7135200"/>
                <a:gd name="textAreaTop" fmla="*/ 0 h 7166880"/>
                <a:gd name="textAreaBottom" fmla="*/ 7167240 h 7166880"/>
              </a:gdLst>
              <a:ahLst/>
              <a:rect l="textAreaLeft" t="textAreaTop" r="textAreaRight" b="textAreaBottom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ad285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" name="TextBox 4"/>
            <p:cNvSpPr/>
            <p:nvPr/>
          </p:nvSpPr>
          <p:spPr>
            <a:xfrm>
              <a:off x="10602360" y="2343960"/>
              <a:ext cx="5823000" cy="624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49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87" name="Freeform 5"/>
          <p:cNvSpPr/>
          <p:nvPr/>
        </p:nvSpPr>
        <p:spPr>
          <a:xfrm>
            <a:off x="10874160" y="3178080"/>
            <a:ext cx="5680080" cy="5454000"/>
          </a:xfrm>
          <a:custGeom>
            <a:avLst/>
            <a:gdLst>
              <a:gd name="textAreaLeft" fmla="*/ 0 w 5680080"/>
              <a:gd name="textAreaRight" fmla="*/ 5680440 w 5680080"/>
              <a:gd name="textAreaTop" fmla="*/ 0 h 5454000"/>
              <a:gd name="textAreaBottom" fmla="*/ 5454360 h 5454000"/>
            </a:gdLst>
            <a:ahLst/>
            <a:rect l="textAreaLeft" t="textAreaTop" r="textAreaRight" b="textAreaBottom"/>
            <a:pathLst>
              <a:path w="5680503" h="5454188">
                <a:moveTo>
                  <a:pt x="0" y="0"/>
                </a:moveTo>
                <a:lnTo>
                  <a:pt x="5680503" y="0"/>
                </a:lnTo>
                <a:lnTo>
                  <a:pt x="5680503" y="5454188"/>
                </a:lnTo>
                <a:lnTo>
                  <a:pt x="0" y="54541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8" name="Group 6"/>
          <p:cNvGrpSpPr/>
          <p:nvPr/>
        </p:nvGrpSpPr>
        <p:grpSpPr>
          <a:xfrm>
            <a:off x="12108960" y="6857640"/>
            <a:ext cx="3210840" cy="3483720"/>
            <a:chOff x="12108960" y="6857640"/>
            <a:chExt cx="3210840" cy="3483720"/>
          </a:xfrm>
        </p:grpSpPr>
        <p:sp>
          <p:nvSpPr>
            <p:cNvPr id="89" name="Freeform 7"/>
            <p:cNvSpPr/>
            <p:nvPr/>
          </p:nvSpPr>
          <p:spPr>
            <a:xfrm>
              <a:off x="12108960" y="7255440"/>
              <a:ext cx="3210840" cy="1001160"/>
            </a:xfrm>
            <a:custGeom>
              <a:avLst/>
              <a:gdLst>
                <a:gd name="textAreaLeft" fmla="*/ 0 w 3210840"/>
                <a:gd name="textAreaRight" fmla="*/ 3211200 w 3210840"/>
                <a:gd name="textAreaTop" fmla="*/ 0 h 1001160"/>
                <a:gd name="textAreaBottom" fmla="*/ 1001520 h 1001160"/>
              </a:gdLst>
              <a:ahLst/>
              <a:rect l="textAreaLeft" t="textAreaTop" r="textAreaRight" b="textAreaBottom"/>
              <a:pathLst>
                <a:path w="845717" h="263731">
                  <a:moveTo>
                    <a:pt x="0" y="0"/>
                  </a:moveTo>
                  <a:lnTo>
                    <a:pt x="845717" y="0"/>
                  </a:lnTo>
                  <a:lnTo>
                    <a:pt x="845717" y="263731"/>
                  </a:lnTo>
                  <a:lnTo>
                    <a:pt x="0" y="263731"/>
                  </a:lnTo>
                  <a:close/>
                </a:path>
              </a:pathLst>
            </a:custGeom>
            <a:solidFill>
              <a:srgbClr val="a7503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" name="TextBox 8"/>
            <p:cNvSpPr/>
            <p:nvPr/>
          </p:nvSpPr>
          <p:spPr>
            <a:xfrm>
              <a:off x="12108960" y="6857640"/>
              <a:ext cx="3085920" cy="3483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6718"/>
                </a:lnSpc>
              </a:pPr>
              <a:r>
                <a:rPr b="0" lang="zh-TW" sz="4800" spc="-1" strike="noStrike">
                  <a:solidFill>
                    <a:srgbClr val="ffffff"/>
                  </a:solidFill>
                  <a:latin typeface="Calibri"/>
                  <a:ea typeface="Roboto Bold"/>
                </a:rPr>
                <a:t>較有優勢</a:t>
              </a:r>
              <a:endParaRPr b="0" lang="en-US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1" name="Group 9"/>
          <p:cNvGrpSpPr/>
          <p:nvPr/>
        </p:nvGrpSpPr>
        <p:grpSpPr>
          <a:xfrm>
            <a:off x="1416600" y="3201480"/>
            <a:ext cx="7501320" cy="4121280"/>
            <a:chOff x="1416600" y="3201480"/>
            <a:chExt cx="7501320" cy="4121280"/>
          </a:xfrm>
        </p:grpSpPr>
        <p:sp>
          <p:nvSpPr>
            <p:cNvPr id="92" name="Freeform 10"/>
            <p:cNvSpPr/>
            <p:nvPr/>
          </p:nvSpPr>
          <p:spPr>
            <a:xfrm>
              <a:off x="1416600" y="3388680"/>
              <a:ext cx="7501320" cy="3934080"/>
            </a:xfrm>
            <a:custGeom>
              <a:avLst/>
              <a:gdLst>
                <a:gd name="textAreaLeft" fmla="*/ 0 w 7501320"/>
                <a:gd name="textAreaRight" fmla="*/ 7501680 w 7501320"/>
                <a:gd name="textAreaTop" fmla="*/ 0 h 3934080"/>
                <a:gd name="textAreaBottom" fmla="*/ 3934440 h 3934080"/>
              </a:gdLst>
              <a:ahLst/>
              <a:rect l="textAreaLeft" t="textAreaTop" r="textAreaRight" b="textAreaBottom"/>
              <a:pathLst>
                <a:path w="1907548" h="1000483">
                  <a:moveTo>
                    <a:pt x="52633" y="0"/>
                  </a:moveTo>
                  <a:lnTo>
                    <a:pt x="1854914" y="0"/>
                  </a:lnTo>
                  <a:cubicBezTo>
                    <a:pt x="1883983" y="0"/>
                    <a:pt x="1907548" y="23565"/>
                    <a:pt x="1907548" y="52633"/>
                  </a:cubicBezTo>
                  <a:lnTo>
                    <a:pt x="1907548" y="947850"/>
                  </a:lnTo>
                  <a:cubicBezTo>
                    <a:pt x="1907548" y="976918"/>
                    <a:pt x="1883983" y="1000483"/>
                    <a:pt x="1854914" y="1000483"/>
                  </a:cubicBezTo>
                  <a:lnTo>
                    <a:pt x="52633" y="1000483"/>
                  </a:lnTo>
                  <a:cubicBezTo>
                    <a:pt x="38674" y="1000483"/>
                    <a:pt x="25287" y="994938"/>
                    <a:pt x="15416" y="985067"/>
                  </a:cubicBezTo>
                  <a:cubicBezTo>
                    <a:pt x="5545" y="975196"/>
                    <a:pt x="0" y="961809"/>
                    <a:pt x="0" y="947850"/>
                  </a:cubicBezTo>
                  <a:lnTo>
                    <a:pt x="0" y="52633"/>
                  </a:lnTo>
                  <a:cubicBezTo>
                    <a:pt x="0" y="23565"/>
                    <a:pt x="23565" y="0"/>
                    <a:pt x="52633" y="0"/>
                  </a:cubicBezTo>
                  <a:close/>
                </a:path>
              </a:pathLst>
            </a:custGeom>
            <a:solidFill>
              <a:srgbClr val="a7503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" name="TextBox 11"/>
            <p:cNvSpPr/>
            <p:nvPr/>
          </p:nvSpPr>
          <p:spPr>
            <a:xfrm>
              <a:off x="1416600" y="3201480"/>
              <a:ext cx="3196080" cy="3383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2560" rIns="52560" tIns="52560" bIns="52560" anchor="ctr">
              <a:noAutofit/>
            </a:bodyPr>
            <a:p>
              <a:pPr algn="ctr">
                <a:lnSpc>
                  <a:spcPts val="349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94" name="Group 12"/>
          <p:cNvGrpSpPr/>
          <p:nvPr/>
        </p:nvGrpSpPr>
        <p:grpSpPr>
          <a:xfrm>
            <a:off x="8119080" y="4341240"/>
            <a:ext cx="2646720" cy="2646720"/>
            <a:chOff x="8119080" y="4341240"/>
            <a:chExt cx="2646720" cy="2646720"/>
          </a:xfrm>
        </p:grpSpPr>
        <p:sp>
          <p:nvSpPr>
            <p:cNvPr id="95" name="Freeform 13"/>
            <p:cNvSpPr/>
            <p:nvPr/>
          </p:nvSpPr>
          <p:spPr>
            <a:xfrm>
              <a:off x="8119080" y="4341240"/>
              <a:ext cx="1598040" cy="2028960"/>
            </a:xfrm>
            <a:custGeom>
              <a:avLst/>
              <a:gdLst>
                <a:gd name="textAreaLeft" fmla="*/ 0 w 1598040"/>
                <a:gd name="textAreaRight" fmla="*/ 1598400 w 1598040"/>
                <a:gd name="textAreaTop" fmla="*/ 0 h 2028960"/>
                <a:gd name="textAreaBottom" fmla="*/ 2029320 h 2028960"/>
              </a:gdLst>
              <a:ahLst/>
              <a:rect l="textAreaLeft" t="textAreaTop" r="textAreaRight" b="textAreaBottom"/>
              <a:pathLst>
                <a:path w="406400" h="516031">
                  <a:moveTo>
                    <a:pt x="203200" y="0"/>
                  </a:moveTo>
                  <a:lnTo>
                    <a:pt x="406400" y="258016"/>
                  </a:lnTo>
                  <a:lnTo>
                    <a:pt x="203200" y="516031"/>
                  </a:lnTo>
                  <a:lnTo>
                    <a:pt x="0" y="25801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7503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" name="TextBox 14"/>
            <p:cNvSpPr/>
            <p:nvPr/>
          </p:nvSpPr>
          <p:spPr>
            <a:xfrm>
              <a:off x="8668440" y="4703400"/>
              <a:ext cx="2097360" cy="228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2560" rIns="52560" tIns="52560" bIns="52560" anchor="ctr">
              <a:noAutofit/>
            </a:bodyPr>
            <a:p>
              <a:pPr algn="ctr">
                <a:lnSpc>
                  <a:spcPts val="349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97" name="TextBox 15"/>
          <p:cNvSpPr/>
          <p:nvPr/>
        </p:nvSpPr>
        <p:spPr>
          <a:xfrm>
            <a:off x="8163000" y="537480"/>
            <a:ext cx="1961640" cy="184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7279"/>
              </a:lnSpc>
            </a:pPr>
            <a:r>
              <a:rPr b="0" lang="en-US" sz="5200" spc="-1" strike="noStrike">
                <a:solidFill>
                  <a:srgbClr val="000000"/>
                </a:solidFill>
                <a:latin typeface="Noto Sans T Chinese Bold"/>
              </a:rPr>
              <a:t>AI</a:t>
            </a:r>
            <a:r>
              <a:rPr b="0" lang="zh-TW" sz="5200" spc="-1" strike="noStrike">
                <a:solidFill>
                  <a:srgbClr val="000000"/>
                </a:solidFill>
                <a:latin typeface="Noto Sans T Chinese Bold"/>
              </a:rPr>
              <a:t>時代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TextBox 16"/>
          <p:cNvSpPr/>
          <p:nvPr/>
        </p:nvSpPr>
        <p:spPr>
          <a:xfrm>
            <a:off x="2385360" y="3981240"/>
            <a:ext cx="4645800" cy="142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863640" indent="-431640">
              <a:lnSpc>
                <a:spcPts val="5598"/>
              </a:lnSpc>
              <a:buClr>
                <a:srgbClr val="ffffff"/>
              </a:buClr>
              <a:buFont typeface="Arial"/>
              <a:buChar char="•"/>
            </a:pPr>
            <a:r>
              <a:rPr b="0" lang="zh-TW" sz="4000" spc="-1" strike="noStrike">
                <a:solidFill>
                  <a:srgbClr val="ffffff"/>
                </a:solidFill>
                <a:latin typeface="Calibri"/>
                <a:ea typeface="Noto Sans T Chinese Bold"/>
              </a:rPr>
              <a:t>用三個禮拜練習對</a:t>
            </a:r>
            <a:r>
              <a:rPr b="0" lang="en-US" sz="4000" spc="-1" strike="noStrike">
                <a:solidFill>
                  <a:srgbClr val="ffffff"/>
                </a:solidFill>
                <a:latin typeface="Calibri"/>
                <a:ea typeface="Noto Sans T Chinese Bold"/>
              </a:rPr>
              <a:t>AI</a:t>
            </a:r>
            <a:r>
              <a:rPr b="0" lang="zh-TW" sz="4000" spc="-1" strike="noStrike">
                <a:solidFill>
                  <a:srgbClr val="ffffff"/>
                </a:solidFill>
                <a:latin typeface="Calibri"/>
                <a:ea typeface="Noto Sans T Chinese Bold"/>
              </a:rPr>
              <a:t>下提示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extBox 17"/>
          <p:cNvSpPr/>
          <p:nvPr/>
        </p:nvSpPr>
        <p:spPr>
          <a:xfrm>
            <a:off x="2385360" y="5792400"/>
            <a:ext cx="4926600" cy="71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lvl="1" marL="863640" indent="-431640" algn="ctr">
              <a:lnSpc>
                <a:spcPts val="5598"/>
              </a:lnSpc>
              <a:buClr>
                <a:srgbClr val="ffffff"/>
              </a:buClr>
              <a:buFont typeface="Arial"/>
              <a:buChar char="•"/>
            </a:pPr>
            <a:r>
              <a:rPr b="0" lang="zh-TW" sz="4000" spc="-1" strike="noStrike">
                <a:solidFill>
                  <a:srgbClr val="ffffff"/>
                </a:solidFill>
                <a:latin typeface="Calibri"/>
                <a:ea typeface="Noto Sans T Chinese Bold"/>
              </a:rPr>
              <a:t>把故事講好的能力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909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2"/>
          <p:cNvGrpSpPr/>
          <p:nvPr/>
        </p:nvGrpSpPr>
        <p:grpSpPr>
          <a:xfrm>
            <a:off x="1625760" y="1239120"/>
            <a:ext cx="15039720" cy="3402360"/>
            <a:chOff x="1625760" y="1239120"/>
            <a:chExt cx="15039720" cy="3402360"/>
          </a:xfrm>
        </p:grpSpPr>
        <p:sp>
          <p:nvSpPr>
            <p:cNvPr id="101" name="TextBox 3"/>
            <p:cNvSpPr/>
            <p:nvPr/>
          </p:nvSpPr>
          <p:spPr>
            <a:xfrm>
              <a:off x="1625760" y="2081520"/>
              <a:ext cx="15039720" cy="255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10080"/>
                </a:lnSpc>
              </a:pPr>
              <a:r>
                <a:rPr b="0" lang="zh-TW" sz="8400" spc="-1" strike="noStrike">
                  <a:solidFill>
                    <a:srgbClr val="ffffff"/>
                  </a:solidFill>
                  <a:latin typeface="Calibri"/>
                  <a:ea typeface="Roboto Bold"/>
                </a:rPr>
                <a:t>當代教育如何因應生成式</a:t>
              </a:r>
              <a:r>
                <a:rPr b="0" lang="en-US" sz="8400" spc="-1" strike="noStrike">
                  <a:solidFill>
                    <a:srgbClr val="ffffff"/>
                  </a:solidFill>
                  <a:latin typeface="Calibri"/>
                  <a:ea typeface="Roboto Bold"/>
                </a:rPr>
                <a:t>AI</a:t>
              </a:r>
              <a:endParaRPr b="0" lang="en-US" sz="8400" spc="-1" strike="noStrike">
                <a:solidFill>
                  <a:srgbClr val="ffffff"/>
                </a:solidFill>
                <a:latin typeface="Arial"/>
              </a:endParaRPr>
            </a:p>
            <a:p>
              <a:pPr>
                <a:lnSpc>
                  <a:spcPts val="10080"/>
                </a:lnSpc>
              </a:pPr>
              <a:r>
                <a:rPr b="0" lang="zh-TW" sz="8400" spc="-1" strike="noStrike">
                  <a:solidFill>
                    <a:srgbClr val="ffffff"/>
                  </a:solidFill>
                  <a:latin typeface="Calibri"/>
                  <a:ea typeface="Roboto Bold"/>
                </a:rPr>
                <a:t>帶來的挑戰：</a:t>
              </a:r>
              <a:endParaRPr b="0" lang="en-US" sz="84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2" name="TextBox 4"/>
            <p:cNvSpPr/>
            <p:nvPr/>
          </p:nvSpPr>
          <p:spPr>
            <a:xfrm>
              <a:off x="1625760" y="1239120"/>
              <a:ext cx="15039720" cy="45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36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03" name="Group 5"/>
          <p:cNvGrpSpPr/>
          <p:nvPr/>
        </p:nvGrpSpPr>
        <p:grpSpPr>
          <a:xfrm>
            <a:off x="1363680" y="5241240"/>
            <a:ext cx="7534800" cy="3266640"/>
            <a:chOff x="1363680" y="5241240"/>
            <a:chExt cx="7534800" cy="3266640"/>
          </a:xfrm>
        </p:grpSpPr>
        <p:grpSp>
          <p:nvGrpSpPr>
            <p:cNvPr id="104" name="Group 6"/>
            <p:cNvGrpSpPr/>
            <p:nvPr/>
          </p:nvGrpSpPr>
          <p:grpSpPr>
            <a:xfrm>
              <a:off x="1363680" y="5241240"/>
              <a:ext cx="7534800" cy="3266640"/>
              <a:chOff x="1363680" y="5241240"/>
              <a:chExt cx="7534800" cy="3266640"/>
            </a:xfrm>
          </p:grpSpPr>
          <p:sp>
            <p:nvSpPr>
              <p:cNvPr id="105" name="Freeform 7"/>
              <p:cNvSpPr/>
              <p:nvPr/>
            </p:nvSpPr>
            <p:spPr>
              <a:xfrm>
                <a:off x="1363680" y="5421960"/>
                <a:ext cx="7534800" cy="1526400"/>
              </a:xfrm>
              <a:custGeom>
                <a:avLst/>
                <a:gdLst>
                  <a:gd name="textAreaLeft" fmla="*/ 0 w 7534800"/>
                  <a:gd name="textAreaRight" fmla="*/ 7535160 w 7534800"/>
                  <a:gd name="textAreaTop" fmla="*/ 0 h 1526400"/>
                  <a:gd name="textAreaBottom" fmla="*/ 1526760 h 1526400"/>
                </a:gdLst>
                <a:ahLst/>
                <a:rect l="textAreaLeft" t="textAreaTop" r="textAreaRight" b="textAreaBottom"/>
                <a:pathLst>
                  <a:path w="1984525" h="402138">
                    <a:moveTo>
                      <a:pt x="52401" y="0"/>
                    </a:moveTo>
                    <a:lnTo>
                      <a:pt x="1932125" y="0"/>
                    </a:lnTo>
                    <a:cubicBezTo>
                      <a:pt x="1946022" y="0"/>
                      <a:pt x="1959350" y="5521"/>
                      <a:pt x="1969177" y="15348"/>
                    </a:cubicBezTo>
                    <a:cubicBezTo>
                      <a:pt x="1979004" y="25175"/>
                      <a:pt x="1984525" y="38503"/>
                      <a:pt x="1984525" y="52401"/>
                    </a:cubicBezTo>
                    <a:lnTo>
                      <a:pt x="1984525" y="349738"/>
                    </a:lnTo>
                    <a:cubicBezTo>
                      <a:pt x="1984525" y="363635"/>
                      <a:pt x="1979004" y="376964"/>
                      <a:pt x="1969177" y="386791"/>
                    </a:cubicBezTo>
                    <a:cubicBezTo>
                      <a:pt x="1959350" y="396618"/>
                      <a:pt x="1946022" y="402138"/>
                      <a:pt x="1932125" y="402138"/>
                    </a:cubicBezTo>
                    <a:lnTo>
                      <a:pt x="52401" y="402138"/>
                    </a:lnTo>
                    <a:cubicBezTo>
                      <a:pt x="38503" y="402138"/>
                      <a:pt x="25175" y="396618"/>
                      <a:pt x="15348" y="386791"/>
                    </a:cubicBezTo>
                    <a:cubicBezTo>
                      <a:pt x="5521" y="376964"/>
                      <a:pt x="0" y="363635"/>
                      <a:pt x="0" y="349738"/>
                    </a:cubicBezTo>
                    <a:lnTo>
                      <a:pt x="0" y="52401"/>
                    </a:lnTo>
                    <a:cubicBezTo>
                      <a:pt x="0" y="38503"/>
                      <a:pt x="5521" y="25175"/>
                      <a:pt x="15348" y="15348"/>
                    </a:cubicBezTo>
                    <a:cubicBezTo>
                      <a:pt x="25175" y="5521"/>
                      <a:pt x="38503" y="0"/>
                      <a:pt x="524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6" name="TextBox 8"/>
              <p:cNvSpPr/>
              <p:nvPr/>
            </p:nvSpPr>
            <p:spPr>
              <a:xfrm>
                <a:off x="1363680" y="5241240"/>
                <a:ext cx="3085560" cy="3266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>
                  <a:lnSpc>
                    <a:spcPts val="3498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107" name="TextBox 9"/>
            <p:cNvSpPr/>
            <p:nvPr/>
          </p:nvSpPr>
          <p:spPr>
            <a:xfrm>
              <a:off x="1645920" y="5635440"/>
              <a:ext cx="6989760" cy="109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4320"/>
                </a:lnSpc>
              </a:pPr>
              <a:r>
                <a:rPr b="0" lang="zh-TW" sz="3600" spc="-1" strike="noStrike">
                  <a:solidFill>
                    <a:srgbClr val="090909"/>
                  </a:solidFill>
                  <a:latin typeface="Calibri"/>
                  <a:ea typeface="Roboto Bold"/>
                </a:rPr>
                <a:t>以個性化學習策略，</a:t>
              </a:r>
              <a:endParaRPr b="0" lang="en-US" sz="3600" spc="-1" strike="noStrike">
                <a:solidFill>
                  <a:srgbClr val="ffffff"/>
                </a:solidFill>
                <a:latin typeface="Arial"/>
              </a:endParaRPr>
            </a:p>
            <a:p>
              <a:pPr algn="ctr">
                <a:lnSpc>
                  <a:spcPts val="4320"/>
                </a:lnSpc>
              </a:pPr>
              <a:r>
                <a:rPr b="0" lang="zh-TW" sz="3600" spc="-1" strike="noStrike">
                  <a:solidFill>
                    <a:srgbClr val="090909"/>
                  </a:solidFill>
                  <a:latin typeface="Calibri"/>
                  <a:ea typeface="Roboto Bold"/>
                </a:rPr>
                <a:t>取代粗糙的獎懲制度</a:t>
              </a:r>
              <a:endParaRPr b="0" lang="en-US" sz="36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08" name="Group 10"/>
          <p:cNvGrpSpPr/>
          <p:nvPr/>
        </p:nvGrpSpPr>
        <p:grpSpPr>
          <a:xfrm>
            <a:off x="1363680" y="7333200"/>
            <a:ext cx="7534800" cy="3266640"/>
            <a:chOff x="1363680" y="7333200"/>
            <a:chExt cx="7534800" cy="3266640"/>
          </a:xfrm>
        </p:grpSpPr>
        <p:grpSp>
          <p:nvGrpSpPr>
            <p:cNvPr id="109" name="Group 11"/>
            <p:cNvGrpSpPr/>
            <p:nvPr/>
          </p:nvGrpSpPr>
          <p:grpSpPr>
            <a:xfrm>
              <a:off x="1363680" y="7333200"/>
              <a:ext cx="7534800" cy="3266640"/>
              <a:chOff x="1363680" y="7333200"/>
              <a:chExt cx="7534800" cy="3266640"/>
            </a:xfrm>
          </p:grpSpPr>
          <p:sp>
            <p:nvSpPr>
              <p:cNvPr id="110" name="Freeform 12"/>
              <p:cNvSpPr/>
              <p:nvPr/>
            </p:nvSpPr>
            <p:spPr>
              <a:xfrm>
                <a:off x="1363680" y="7513920"/>
                <a:ext cx="7534800" cy="1526400"/>
              </a:xfrm>
              <a:custGeom>
                <a:avLst/>
                <a:gdLst>
                  <a:gd name="textAreaLeft" fmla="*/ 0 w 7534800"/>
                  <a:gd name="textAreaRight" fmla="*/ 7535160 w 7534800"/>
                  <a:gd name="textAreaTop" fmla="*/ 0 h 1526400"/>
                  <a:gd name="textAreaBottom" fmla="*/ 1526760 h 1526400"/>
                </a:gdLst>
                <a:ahLst/>
                <a:rect l="textAreaLeft" t="textAreaTop" r="textAreaRight" b="textAreaBottom"/>
                <a:pathLst>
                  <a:path w="1984525" h="402138">
                    <a:moveTo>
                      <a:pt x="52401" y="0"/>
                    </a:moveTo>
                    <a:lnTo>
                      <a:pt x="1932125" y="0"/>
                    </a:lnTo>
                    <a:cubicBezTo>
                      <a:pt x="1946022" y="0"/>
                      <a:pt x="1959350" y="5521"/>
                      <a:pt x="1969177" y="15348"/>
                    </a:cubicBezTo>
                    <a:cubicBezTo>
                      <a:pt x="1979004" y="25175"/>
                      <a:pt x="1984525" y="38503"/>
                      <a:pt x="1984525" y="52401"/>
                    </a:cubicBezTo>
                    <a:lnTo>
                      <a:pt x="1984525" y="349738"/>
                    </a:lnTo>
                    <a:cubicBezTo>
                      <a:pt x="1984525" y="363635"/>
                      <a:pt x="1979004" y="376964"/>
                      <a:pt x="1969177" y="386791"/>
                    </a:cubicBezTo>
                    <a:cubicBezTo>
                      <a:pt x="1959350" y="396618"/>
                      <a:pt x="1946022" y="402138"/>
                      <a:pt x="1932125" y="402138"/>
                    </a:cubicBezTo>
                    <a:lnTo>
                      <a:pt x="52401" y="402138"/>
                    </a:lnTo>
                    <a:cubicBezTo>
                      <a:pt x="38503" y="402138"/>
                      <a:pt x="25175" y="396618"/>
                      <a:pt x="15348" y="386791"/>
                    </a:cubicBezTo>
                    <a:cubicBezTo>
                      <a:pt x="5521" y="376964"/>
                      <a:pt x="0" y="363635"/>
                      <a:pt x="0" y="349738"/>
                    </a:cubicBezTo>
                    <a:lnTo>
                      <a:pt x="0" y="52401"/>
                    </a:lnTo>
                    <a:cubicBezTo>
                      <a:pt x="0" y="38503"/>
                      <a:pt x="5521" y="25175"/>
                      <a:pt x="15348" y="15348"/>
                    </a:cubicBezTo>
                    <a:cubicBezTo>
                      <a:pt x="25175" y="5521"/>
                      <a:pt x="38503" y="0"/>
                      <a:pt x="52401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US" sz="18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1" name="TextBox 13"/>
              <p:cNvSpPr/>
              <p:nvPr/>
            </p:nvSpPr>
            <p:spPr>
              <a:xfrm>
                <a:off x="1363680" y="7333200"/>
                <a:ext cx="3085560" cy="3266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>
                  <a:lnSpc>
                    <a:spcPts val="3498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112" name="TextBox 14"/>
            <p:cNvSpPr/>
            <p:nvPr/>
          </p:nvSpPr>
          <p:spPr>
            <a:xfrm>
              <a:off x="1645920" y="7727400"/>
              <a:ext cx="6969600" cy="109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 algn="ctr">
                <a:lnSpc>
                  <a:spcPts val="4320"/>
                </a:lnSpc>
                <a:tabLst>
                  <a:tab algn="l" pos="0"/>
                </a:tabLst>
              </a:pPr>
              <a:r>
                <a:rPr b="0" lang="zh-TW" sz="3600" spc="-1" strike="noStrike">
                  <a:solidFill>
                    <a:srgbClr val="ffffff"/>
                  </a:solidFill>
                  <a:latin typeface="Calibri"/>
                  <a:ea typeface="Roboto Bold"/>
                </a:rPr>
                <a:t>如何不依賴</a:t>
              </a:r>
              <a:r>
                <a:rPr b="0" lang="en-US" sz="3600" spc="-1" strike="noStrike">
                  <a:solidFill>
                    <a:srgbClr val="ffffff"/>
                  </a:solidFill>
                  <a:latin typeface="Calibri"/>
                  <a:ea typeface="Roboto Bold"/>
                </a:rPr>
                <a:t>AI</a:t>
              </a:r>
              <a:r>
                <a:rPr b="0" lang="zh-TW" sz="3600" spc="-1" strike="noStrike">
                  <a:solidFill>
                    <a:srgbClr val="ffffff"/>
                  </a:solidFill>
                  <a:latin typeface="Calibri"/>
                  <a:ea typeface="Roboto Bold"/>
                </a:rPr>
                <a:t>餵養，</a:t>
              </a:r>
              <a:endParaRPr b="0" lang="en-US" sz="3600" spc="-1" strike="noStrike">
                <a:solidFill>
                  <a:srgbClr val="ffffff"/>
                </a:solidFill>
                <a:latin typeface="Arial"/>
              </a:endParaRPr>
            </a:p>
            <a:p>
              <a:pPr algn="ctr">
                <a:lnSpc>
                  <a:spcPts val="4320"/>
                </a:lnSpc>
                <a:tabLst>
                  <a:tab algn="l" pos="0"/>
                </a:tabLst>
              </a:pPr>
              <a:r>
                <a:rPr b="0" lang="zh-TW" sz="3600" spc="-1" strike="noStrike">
                  <a:solidFill>
                    <a:srgbClr val="ffffff"/>
                  </a:solidFill>
                  <a:latin typeface="Calibri"/>
                  <a:ea typeface="Roboto Bold"/>
                </a:rPr>
                <a:t>能有效辨別虛假資訊</a:t>
              </a:r>
              <a:endParaRPr b="0" lang="en-US" sz="36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13" name="Group 15"/>
          <p:cNvGrpSpPr/>
          <p:nvPr/>
        </p:nvGrpSpPr>
        <p:grpSpPr>
          <a:xfrm>
            <a:off x="9841680" y="7333200"/>
            <a:ext cx="7082280" cy="3266640"/>
            <a:chOff x="9841680" y="7333200"/>
            <a:chExt cx="7082280" cy="3266640"/>
          </a:xfrm>
        </p:grpSpPr>
        <p:sp>
          <p:nvSpPr>
            <p:cNvPr id="114" name="Freeform 16"/>
            <p:cNvSpPr/>
            <p:nvPr/>
          </p:nvSpPr>
          <p:spPr>
            <a:xfrm>
              <a:off x="9841680" y="7513920"/>
              <a:ext cx="7082280" cy="1526400"/>
            </a:xfrm>
            <a:custGeom>
              <a:avLst/>
              <a:gdLst>
                <a:gd name="textAreaLeft" fmla="*/ 0 w 7082280"/>
                <a:gd name="textAreaRight" fmla="*/ 7082640 w 7082280"/>
                <a:gd name="textAreaTop" fmla="*/ 0 h 1526400"/>
                <a:gd name="textAreaBottom" fmla="*/ 1526760 h 1526400"/>
              </a:gdLst>
              <a:ahLst/>
              <a:rect l="textAreaLeft" t="textAreaTop" r="textAreaRight" b="textAreaBottom"/>
              <a:pathLst>
                <a:path w="1865373" h="402138">
                  <a:moveTo>
                    <a:pt x="55748" y="0"/>
                  </a:moveTo>
                  <a:lnTo>
                    <a:pt x="1809625" y="0"/>
                  </a:lnTo>
                  <a:cubicBezTo>
                    <a:pt x="1840414" y="0"/>
                    <a:pt x="1865373" y="24959"/>
                    <a:pt x="1865373" y="55748"/>
                  </a:cubicBezTo>
                  <a:lnTo>
                    <a:pt x="1865373" y="346391"/>
                  </a:lnTo>
                  <a:cubicBezTo>
                    <a:pt x="1865373" y="361176"/>
                    <a:pt x="1859499" y="375356"/>
                    <a:pt x="1849045" y="385810"/>
                  </a:cubicBezTo>
                  <a:cubicBezTo>
                    <a:pt x="1838590" y="396265"/>
                    <a:pt x="1824410" y="402138"/>
                    <a:pt x="1809625" y="402138"/>
                  </a:cubicBezTo>
                  <a:lnTo>
                    <a:pt x="55748" y="402138"/>
                  </a:lnTo>
                  <a:cubicBezTo>
                    <a:pt x="40962" y="402138"/>
                    <a:pt x="26783" y="396265"/>
                    <a:pt x="16328" y="385810"/>
                  </a:cubicBezTo>
                  <a:cubicBezTo>
                    <a:pt x="5873" y="375356"/>
                    <a:pt x="0" y="361176"/>
                    <a:pt x="0" y="346391"/>
                  </a:cubicBezTo>
                  <a:lnTo>
                    <a:pt x="0" y="55748"/>
                  </a:lnTo>
                  <a:cubicBezTo>
                    <a:pt x="0" y="40962"/>
                    <a:pt x="5873" y="26783"/>
                    <a:pt x="16328" y="16328"/>
                  </a:cubicBezTo>
                  <a:cubicBezTo>
                    <a:pt x="26783" y="5873"/>
                    <a:pt x="40962" y="0"/>
                    <a:pt x="55748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5" name="TextBox 17"/>
            <p:cNvSpPr/>
            <p:nvPr/>
          </p:nvSpPr>
          <p:spPr>
            <a:xfrm>
              <a:off x="9841680" y="7333200"/>
              <a:ext cx="3085560" cy="3266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49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16" name="TextBox 18"/>
          <p:cNvSpPr/>
          <p:nvPr/>
        </p:nvSpPr>
        <p:spPr>
          <a:xfrm>
            <a:off x="10124640" y="7724880"/>
            <a:ext cx="6516360" cy="109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320"/>
              </a:lnSpc>
            </a:pPr>
            <a:r>
              <a:rPr b="0" lang="zh-TW" sz="3600" spc="-1" strike="noStrike">
                <a:solidFill>
                  <a:srgbClr val="000000"/>
                </a:solidFill>
                <a:latin typeface="Calibri"/>
                <a:ea typeface="Roboto Bold"/>
              </a:rPr>
              <a:t>轉化</a:t>
            </a:r>
            <a:r>
              <a:rPr b="0" lang="en-US" sz="3600" spc="-1" strike="noStrike">
                <a:solidFill>
                  <a:srgbClr val="000000"/>
                </a:solidFill>
                <a:latin typeface="Calibri"/>
                <a:ea typeface="Roboto Bold"/>
              </a:rPr>
              <a:t>AI</a:t>
            </a:r>
            <a:r>
              <a:rPr b="0" lang="zh-TW" sz="3600" spc="-1" strike="noStrike">
                <a:solidFill>
                  <a:srgbClr val="000000"/>
                </a:solidFill>
                <a:latin typeface="Calibri"/>
                <a:ea typeface="Roboto Bold"/>
              </a:rPr>
              <a:t>所提供的答案，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ts val="4320"/>
              </a:lnSpc>
            </a:pPr>
            <a:r>
              <a:rPr b="0" lang="zh-TW" sz="3600" spc="-1" strike="noStrike">
                <a:solidFill>
                  <a:srgbClr val="000000"/>
                </a:solidFill>
                <a:latin typeface="Calibri"/>
                <a:ea typeface="Roboto Bold"/>
              </a:rPr>
              <a:t>變成有效的應用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17" name="Group 19"/>
          <p:cNvGrpSpPr/>
          <p:nvPr/>
        </p:nvGrpSpPr>
        <p:grpSpPr>
          <a:xfrm>
            <a:off x="9841680" y="5241240"/>
            <a:ext cx="7082280" cy="3266640"/>
            <a:chOff x="9841680" y="5241240"/>
            <a:chExt cx="7082280" cy="3266640"/>
          </a:xfrm>
        </p:grpSpPr>
        <p:sp>
          <p:nvSpPr>
            <p:cNvPr id="118" name="Freeform 20"/>
            <p:cNvSpPr/>
            <p:nvPr/>
          </p:nvSpPr>
          <p:spPr>
            <a:xfrm>
              <a:off x="9841680" y="5421960"/>
              <a:ext cx="7082280" cy="1526400"/>
            </a:xfrm>
            <a:custGeom>
              <a:avLst/>
              <a:gdLst>
                <a:gd name="textAreaLeft" fmla="*/ 0 w 7082280"/>
                <a:gd name="textAreaRight" fmla="*/ 7082640 w 7082280"/>
                <a:gd name="textAreaTop" fmla="*/ 0 h 1526400"/>
                <a:gd name="textAreaBottom" fmla="*/ 1526760 h 1526400"/>
              </a:gdLst>
              <a:ahLst/>
              <a:rect l="textAreaLeft" t="textAreaTop" r="textAreaRight" b="textAreaBottom"/>
              <a:pathLst>
                <a:path w="1865373" h="402138">
                  <a:moveTo>
                    <a:pt x="55748" y="0"/>
                  </a:moveTo>
                  <a:lnTo>
                    <a:pt x="1809625" y="0"/>
                  </a:lnTo>
                  <a:cubicBezTo>
                    <a:pt x="1840414" y="0"/>
                    <a:pt x="1865373" y="24959"/>
                    <a:pt x="1865373" y="55748"/>
                  </a:cubicBezTo>
                  <a:lnTo>
                    <a:pt x="1865373" y="346391"/>
                  </a:lnTo>
                  <a:cubicBezTo>
                    <a:pt x="1865373" y="361176"/>
                    <a:pt x="1859499" y="375356"/>
                    <a:pt x="1849045" y="385810"/>
                  </a:cubicBezTo>
                  <a:cubicBezTo>
                    <a:pt x="1838590" y="396265"/>
                    <a:pt x="1824410" y="402138"/>
                    <a:pt x="1809625" y="402138"/>
                  </a:cubicBezTo>
                  <a:lnTo>
                    <a:pt x="55748" y="402138"/>
                  </a:lnTo>
                  <a:cubicBezTo>
                    <a:pt x="40962" y="402138"/>
                    <a:pt x="26783" y="396265"/>
                    <a:pt x="16328" y="385810"/>
                  </a:cubicBezTo>
                  <a:cubicBezTo>
                    <a:pt x="5873" y="375356"/>
                    <a:pt x="0" y="361176"/>
                    <a:pt x="0" y="346391"/>
                  </a:cubicBezTo>
                  <a:lnTo>
                    <a:pt x="0" y="55748"/>
                  </a:lnTo>
                  <a:cubicBezTo>
                    <a:pt x="0" y="40962"/>
                    <a:pt x="5873" y="26783"/>
                    <a:pt x="16328" y="16328"/>
                  </a:cubicBezTo>
                  <a:cubicBezTo>
                    <a:pt x="26783" y="5873"/>
                    <a:pt x="40962" y="0"/>
                    <a:pt x="55748" y="0"/>
                  </a:cubicBezTo>
                  <a:close/>
                </a:path>
              </a:pathLst>
            </a:cu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9" name="TextBox 21"/>
            <p:cNvSpPr/>
            <p:nvPr/>
          </p:nvSpPr>
          <p:spPr>
            <a:xfrm>
              <a:off x="9841680" y="5241240"/>
              <a:ext cx="3085560" cy="3266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498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20" name="TextBox 22"/>
          <p:cNvSpPr/>
          <p:nvPr/>
        </p:nvSpPr>
        <p:spPr>
          <a:xfrm>
            <a:off x="10999800" y="5904720"/>
            <a:ext cx="47664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4320"/>
              </a:lnSpc>
            </a:pPr>
            <a:r>
              <a:rPr b="0" lang="zh-TW" sz="3600" spc="-1" strike="noStrike">
                <a:solidFill>
                  <a:srgbClr val="ffffff"/>
                </a:solidFill>
                <a:latin typeface="Calibri"/>
                <a:ea typeface="Roboto Bold"/>
              </a:rPr>
              <a:t>培養提問與提示的能力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9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reeform 2"/>
          <p:cNvSpPr/>
          <p:nvPr/>
        </p:nvSpPr>
        <p:spPr>
          <a:xfrm>
            <a:off x="7548480" y="1306080"/>
            <a:ext cx="9934200" cy="8980560"/>
          </a:xfrm>
          <a:custGeom>
            <a:avLst/>
            <a:gdLst>
              <a:gd name="textAreaLeft" fmla="*/ 0 w 9934200"/>
              <a:gd name="textAreaRight" fmla="*/ 9934560 w 9934200"/>
              <a:gd name="textAreaTop" fmla="*/ 0 h 8980560"/>
              <a:gd name="textAreaBottom" fmla="*/ 8980920 h 8980560"/>
            </a:gdLst>
            <a:ahLst/>
            <a:rect l="textAreaLeft" t="textAreaTop" r="textAreaRight" b="textAreaBottom"/>
            <a:pathLst>
              <a:path w="9934712" h="8980980">
                <a:moveTo>
                  <a:pt x="0" y="0"/>
                </a:moveTo>
                <a:lnTo>
                  <a:pt x="9934712" y="0"/>
                </a:lnTo>
                <a:lnTo>
                  <a:pt x="9934712" y="8980980"/>
                </a:lnTo>
                <a:lnTo>
                  <a:pt x="0" y="89809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2" name="Group 3"/>
          <p:cNvGrpSpPr/>
          <p:nvPr/>
        </p:nvGrpSpPr>
        <p:grpSpPr>
          <a:xfrm>
            <a:off x="10189440" y="52560"/>
            <a:ext cx="4652640" cy="3375000"/>
            <a:chOff x="10189440" y="52560"/>
            <a:chExt cx="4652640" cy="3375000"/>
          </a:xfrm>
        </p:grpSpPr>
        <p:sp>
          <p:nvSpPr>
            <p:cNvPr id="123" name="Freeform 4"/>
            <p:cNvSpPr/>
            <p:nvPr/>
          </p:nvSpPr>
          <p:spPr>
            <a:xfrm>
              <a:off x="10189440" y="341640"/>
              <a:ext cx="4652640" cy="924840"/>
            </a:xfrm>
            <a:custGeom>
              <a:avLst/>
              <a:gdLst>
                <a:gd name="textAreaLeft" fmla="*/ 0 w 4652640"/>
                <a:gd name="textAreaRight" fmla="*/ 4653000 w 4652640"/>
                <a:gd name="textAreaTop" fmla="*/ 0 h 924840"/>
                <a:gd name="textAreaBottom" fmla="*/ 925200 h 924840"/>
              </a:gdLst>
              <a:ahLst/>
              <a:rect l="textAreaLeft" t="textAreaTop" r="textAreaRight" b="textAreaBottom"/>
              <a:pathLst>
                <a:path w="1225459" h="243634">
                  <a:moveTo>
                    <a:pt x="84858" y="0"/>
                  </a:moveTo>
                  <a:lnTo>
                    <a:pt x="1140601" y="0"/>
                  </a:lnTo>
                  <a:cubicBezTo>
                    <a:pt x="1163107" y="0"/>
                    <a:pt x="1184691" y="8940"/>
                    <a:pt x="1200605" y="24854"/>
                  </a:cubicBezTo>
                  <a:cubicBezTo>
                    <a:pt x="1216519" y="40768"/>
                    <a:pt x="1225459" y="62352"/>
                    <a:pt x="1225459" y="84858"/>
                  </a:cubicBezTo>
                  <a:lnTo>
                    <a:pt x="1225459" y="158776"/>
                  </a:lnTo>
                  <a:cubicBezTo>
                    <a:pt x="1225459" y="181281"/>
                    <a:pt x="1216519" y="202865"/>
                    <a:pt x="1200605" y="218779"/>
                  </a:cubicBezTo>
                  <a:cubicBezTo>
                    <a:pt x="1184691" y="234693"/>
                    <a:pt x="1163107" y="243634"/>
                    <a:pt x="1140601" y="243634"/>
                  </a:cubicBezTo>
                  <a:lnTo>
                    <a:pt x="84858" y="243634"/>
                  </a:lnTo>
                  <a:cubicBezTo>
                    <a:pt x="62352" y="243634"/>
                    <a:pt x="40768" y="234693"/>
                    <a:pt x="24854" y="218779"/>
                  </a:cubicBezTo>
                  <a:cubicBezTo>
                    <a:pt x="8940" y="202865"/>
                    <a:pt x="0" y="181281"/>
                    <a:pt x="0" y="158776"/>
                  </a:cubicBezTo>
                  <a:lnTo>
                    <a:pt x="0" y="84858"/>
                  </a:lnTo>
                  <a:cubicBezTo>
                    <a:pt x="0" y="62352"/>
                    <a:pt x="8940" y="40768"/>
                    <a:pt x="24854" y="24854"/>
                  </a:cubicBezTo>
                  <a:cubicBezTo>
                    <a:pt x="40768" y="8940"/>
                    <a:pt x="62352" y="0"/>
                    <a:pt x="84858" y="0"/>
                  </a:cubicBezTo>
                  <a:close/>
                </a:path>
              </a:pathLst>
            </a:custGeom>
            <a:solidFill>
              <a:srgbClr val="a7503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4" name="TextBox 5"/>
            <p:cNvSpPr/>
            <p:nvPr/>
          </p:nvSpPr>
          <p:spPr>
            <a:xfrm>
              <a:off x="10189440" y="52560"/>
              <a:ext cx="3085920" cy="3375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5598"/>
                </a:lnSpc>
              </a:pPr>
              <a:r>
                <a:rPr b="0" lang="zh-TW" sz="4000" spc="-1" strike="noStrike">
                  <a:solidFill>
                    <a:srgbClr val="ffffff"/>
                  </a:solidFill>
                  <a:latin typeface="Calibri"/>
                  <a:ea typeface="Roboto Bold"/>
                </a:rPr>
                <a:t>知識技能樹</a:t>
              </a:r>
              <a:endParaRPr b="0" lang="en-US" sz="4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25" name="Group 6"/>
          <p:cNvGrpSpPr/>
          <p:nvPr/>
        </p:nvGrpSpPr>
        <p:grpSpPr>
          <a:xfrm>
            <a:off x="1009800" y="6620760"/>
            <a:ext cx="11486520" cy="3266640"/>
            <a:chOff x="1009800" y="6620760"/>
            <a:chExt cx="11486520" cy="3266640"/>
          </a:xfrm>
        </p:grpSpPr>
        <p:sp>
          <p:nvSpPr>
            <p:cNvPr id="126" name="AutoShape 7"/>
            <p:cNvSpPr/>
            <p:nvPr/>
          </p:nvSpPr>
          <p:spPr>
            <a:xfrm>
              <a:off x="7204680" y="7710120"/>
              <a:ext cx="5291640" cy="19080"/>
            </a:xfrm>
            <a:prstGeom prst="line">
              <a:avLst/>
            </a:prstGeom>
            <a:ln w="88900">
              <a:solidFill>
                <a:srgbClr val="ffbe40"/>
              </a:solidFill>
              <a:round/>
              <a:headEnd len="lg" type="oval" w="lg"/>
              <a:tailEnd len="lg" type="oval" w="lg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5920" bIns="-25920" anchor="t" anchorCtr="1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27" name="Group 8"/>
            <p:cNvGrpSpPr/>
            <p:nvPr/>
          </p:nvGrpSpPr>
          <p:grpSpPr>
            <a:xfrm>
              <a:off x="1009800" y="6620760"/>
              <a:ext cx="6519240" cy="3266640"/>
              <a:chOff x="1009800" y="6620760"/>
              <a:chExt cx="6519240" cy="3266640"/>
            </a:xfrm>
          </p:grpSpPr>
          <p:sp>
            <p:nvSpPr>
              <p:cNvPr id="128" name="Freeform 9"/>
              <p:cNvSpPr/>
              <p:nvPr/>
            </p:nvSpPr>
            <p:spPr>
              <a:xfrm>
                <a:off x="1009800" y="6801480"/>
                <a:ext cx="6519240" cy="1817280"/>
              </a:xfrm>
              <a:custGeom>
                <a:avLst/>
                <a:gdLst>
                  <a:gd name="textAreaLeft" fmla="*/ 0 w 6519240"/>
                  <a:gd name="textAreaRight" fmla="*/ 6519600 w 6519240"/>
                  <a:gd name="textAreaTop" fmla="*/ 0 h 1817280"/>
                  <a:gd name="textAreaBottom" fmla="*/ 1817640 h 1817280"/>
                </a:gdLst>
                <a:ahLst/>
                <a:rect l="textAreaLeft" t="textAreaTop" r="textAreaRight" b="textAreaBottom"/>
                <a:pathLst>
                  <a:path w="1717128" h="478742">
                    <a:moveTo>
                      <a:pt x="60561" y="0"/>
                    </a:moveTo>
                    <a:lnTo>
                      <a:pt x="1656567" y="0"/>
                    </a:lnTo>
                    <a:cubicBezTo>
                      <a:pt x="1672629" y="0"/>
                      <a:pt x="1688032" y="6380"/>
                      <a:pt x="1699390" y="17738"/>
                    </a:cubicBezTo>
                    <a:cubicBezTo>
                      <a:pt x="1710747" y="29095"/>
                      <a:pt x="1717128" y="44499"/>
                      <a:pt x="1717128" y="60561"/>
                    </a:cubicBezTo>
                    <a:lnTo>
                      <a:pt x="1717128" y="418182"/>
                    </a:lnTo>
                    <a:cubicBezTo>
                      <a:pt x="1717128" y="434243"/>
                      <a:pt x="1710747" y="449647"/>
                      <a:pt x="1699390" y="461005"/>
                    </a:cubicBezTo>
                    <a:cubicBezTo>
                      <a:pt x="1688032" y="472362"/>
                      <a:pt x="1672629" y="478742"/>
                      <a:pt x="1656567" y="478742"/>
                    </a:cubicBezTo>
                    <a:lnTo>
                      <a:pt x="60561" y="478742"/>
                    </a:lnTo>
                    <a:cubicBezTo>
                      <a:pt x="44499" y="478742"/>
                      <a:pt x="29095" y="472362"/>
                      <a:pt x="17738" y="461005"/>
                    </a:cubicBezTo>
                    <a:cubicBezTo>
                      <a:pt x="6380" y="449647"/>
                      <a:pt x="0" y="434243"/>
                      <a:pt x="0" y="418182"/>
                    </a:cubicBezTo>
                    <a:lnTo>
                      <a:pt x="0" y="60561"/>
                    </a:lnTo>
                    <a:cubicBezTo>
                      <a:pt x="0" y="44499"/>
                      <a:pt x="6380" y="29095"/>
                      <a:pt x="17738" y="17738"/>
                    </a:cubicBezTo>
                    <a:cubicBezTo>
                      <a:pt x="29095" y="6380"/>
                      <a:pt x="44499" y="0"/>
                      <a:pt x="60561" y="0"/>
                    </a:cubicBezTo>
                    <a:close/>
                  </a:path>
                </a:pathLst>
              </a:custGeom>
              <a:solidFill>
                <a:srgbClr val="fad285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9" name="TextBox 10"/>
              <p:cNvSpPr/>
              <p:nvPr/>
            </p:nvSpPr>
            <p:spPr>
              <a:xfrm>
                <a:off x="1009800" y="6620760"/>
                <a:ext cx="3085560" cy="3266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>
                  <a:lnSpc>
                    <a:spcPts val="3498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130" name="TextBox 11"/>
            <p:cNvSpPr/>
            <p:nvPr/>
          </p:nvSpPr>
          <p:spPr>
            <a:xfrm>
              <a:off x="1411920" y="6949440"/>
              <a:ext cx="5752800" cy="149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5879"/>
                </a:lnSpc>
              </a:pPr>
              <a:r>
                <a:rPr b="0" lang="zh-TW" sz="4200" spc="-1" strike="noStrike">
                  <a:solidFill>
                    <a:srgbClr val="000000"/>
                  </a:solidFill>
                  <a:latin typeface="Calibri"/>
                  <a:ea typeface="Noto Sans T Chinese Bold"/>
                </a:rPr>
                <a:t>樹根與樹幹：</a:t>
              </a:r>
              <a:r>
                <a:rPr b="0" lang="zh-TW" sz="4200" spc="-1" strike="noStrike">
                  <a:solidFill>
                    <a:srgbClr val="000000"/>
                  </a:solidFill>
                  <a:latin typeface="Calibri"/>
                  <a:ea typeface="Noto Sans T Chinese"/>
                </a:rPr>
                <a:t>領域知識的原理與常見問題</a:t>
              </a:r>
              <a:endParaRPr b="0" lang="en-US" sz="4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31" name="Group 12"/>
          <p:cNvGrpSpPr/>
          <p:nvPr/>
        </p:nvGrpSpPr>
        <p:grpSpPr>
          <a:xfrm>
            <a:off x="1028880" y="3443040"/>
            <a:ext cx="11467440" cy="3266640"/>
            <a:chOff x="1028880" y="3443040"/>
            <a:chExt cx="11467440" cy="3266640"/>
          </a:xfrm>
        </p:grpSpPr>
        <p:sp>
          <p:nvSpPr>
            <p:cNvPr id="132" name="AutoShape 13"/>
            <p:cNvSpPr/>
            <p:nvPr/>
          </p:nvSpPr>
          <p:spPr>
            <a:xfrm>
              <a:off x="7204680" y="4661280"/>
              <a:ext cx="5291640" cy="19080"/>
            </a:xfrm>
            <a:prstGeom prst="line">
              <a:avLst/>
            </a:prstGeom>
            <a:ln w="88900">
              <a:solidFill>
                <a:srgbClr val="ffbe40"/>
              </a:solidFill>
              <a:round/>
              <a:headEnd len="lg" type="oval" w="lg"/>
              <a:tailEnd len="lg" type="oval" w="lg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25920" bIns="-25920" anchor="t" anchorCtr="1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33" name="Group 14"/>
            <p:cNvGrpSpPr/>
            <p:nvPr/>
          </p:nvGrpSpPr>
          <p:grpSpPr>
            <a:xfrm>
              <a:off x="1028880" y="3443040"/>
              <a:ext cx="6519240" cy="3266640"/>
              <a:chOff x="1028880" y="3443040"/>
              <a:chExt cx="6519240" cy="3266640"/>
            </a:xfrm>
          </p:grpSpPr>
          <p:sp>
            <p:nvSpPr>
              <p:cNvPr id="134" name="Freeform 15"/>
              <p:cNvSpPr/>
              <p:nvPr/>
            </p:nvSpPr>
            <p:spPr>
              <a:xfrm>
                <a:off x="1028880" y="3623760"/>
                <a:ext cx="6519240" cy="1817280"/>
              </a:xfrm>
              <a:custGeom>
                <a:avLst/>
                <a:gdLst>
                  <a:gd name="textAreaLeft" fmla="*/ 0 w 6519240"/>
                  <a:gd name="textAreaRight" fmla="*/ 6519600 w 6519240"/>
                  <a:gd name="textAreaTop" fmla="*/ 0 h 1817280"/>
                  <a:gd name="textAreaBottom" fmla="*/ 1817640 h 1817280"/>
                </a:gdLst>
                <a:ahLst/>
                <a:rect l="textAreaLeft" t="textAreaTop" r="textAreaRight" b="textAreaBottom"/>
                <a:pathLst>
                  <a:path w="1717128" h="478742">
                    <a:moveTo>
                      <a:pt x="60561" y="0"/>
                    </a:moveTo>
                    <a:lnTo>
                      <a:pt x="1656567" y="0"/>
                    </a:lnTo>
                    <a:cubicBezTo>
                      <a:pt x="1672629" y="0"/>
                      <a:pt x="1688032" y="6380"/>
                      <a:pt x="1699390" y="17738"/>
                    </a:cubicBezTo>
                    <a:cubicBezTo>
                      <a:pt x="1710747" y="29095"/>
                      <a:pt x="1717128" y="44499"/>
                      <a:pt x="1717128" y="60561"/>
                    </a:cubicBezTo>
                    <a:lnTo>
                      <a:pt x="1717128" y="418182"/>
                    </a:lnTo>
                    <a:cubicBezTo>
                      <a:pt x="1717128" y="434243"/>
                      <a:pt x="1710747" y="449647"/>
                      <a:pt x="1699390" y="461005"/>
                    </a:cubicBezTo>
                    <a:cubicBezTo>
                      <a:pt x="1688032" y="472362"/>
                      <a:pt x="1672629" y="478742"/>
                      <a:pt x="1656567" y="478742"/>
                    </a:cubicBezTo>
                    <a:lnTo>
                      <a:pt x="60561" y="478742"/>
                    </a:lnTo>
                    <a:cubicBezTo>
                      <a:pt x="44499" y="478742"/>
                      <a:pt x="29095" y="472362"/>
                      <a:pt x="17738" y="461005"/>
                    </a:cubicBezTo>
                    <a:cubicBezTo>
                      <a:pt x="6380" y="449647"/>
                      <a:pt x="0" y="434243"/>
                      <a:pt x="0" y="418182"/>
                    </a:cubicBezTo>
                    <a:lnTo>
                      <a:pt x="0" y="60561"/>
                    </a:lnTo>
                    <a:cubicBezTo>
                      <a:pt x="0" y="44499"/>
                      <a:pt x="6380" y="29095"/>
                      <a:pt x="17738" y="17738"/>
                    </a:cubicBezTo>
                    <a:cubicBezTo>
                      <a:pt x="29095" y="6380"/>
                      <a:pt x="44499" y="0"/>
                      <a:pt x="60561" y="0"/>
                    </a:cubicBezTo>
                    <a:close/>
                  </a:path>
                </a:pathLst>
              </a:custGeom>
              <a:solidFill>
                <a:srgbClr val="fad285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5" name="TextBox 16"/>
              <p:cNvSpPr/>
              <p:nvPr/>
            </p:nvSpPr>
            <p:spPr>
              <a:xfrm>
                <a:off x="1028880" y="3443040"/>
                <a:ext cx="3085560" cy="3266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>
                  <a:lnSpc>
                    <a:spcPts val="3498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136" name="TextBox 17"/>
            <p:cNvSpPr/>
            <p:nvPr/>
          </p:nvSpPr>
          <p:spPr>
            <a:xfrm>
              <a:off x="1451520" y="3786120"/>
              <a:ext cx="5752800" cy="1492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spAutoFit/>
            </a:bodyPr>
            <a:p>
              <a:pPr>
                <a:lnSpc>
                  <a:spcPts val="5879"/>
                </a:lnSpc>
              </a:pPr>
              <a:r>
                <a:rPr b="0" lang="zh-TW" sz="4200" spc="-1" strike="noStrike">
                  <a:solidFill>
                    <a:srgbClr val="000000"/>
                  </a:solidFill>
                  <a:latin typeface="Calibri"/>
                  <a:ea typeface="Noto Sans T Chinese Bold"/>
                </a:rPr>
                <a:t>樹枝與樹葉：</a:t>
              </a:r>
              <a:r>
                <a:rPr b="0" lang="zh-TW" sz="4200" spc="-1" strike="noStrike">
                  <a:solidFill>
                    <a:srgbClr val="000000"/>
                  </a:solidFill>
                  <a:latin typeface="Calibri"/>
                  <a:ea typeface="Noto Sans T Chinese"/>
                </a:rPr>
                <a:t>領域知識的應用</a:t>
              </a:r>
              <a:endParaRPr b="0" lang="en-US" sz="4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Application>LibreOffice/7.5.4.2$Windows_X86_64 LibreOffice_project/36ccfdc35048b057fd9854c757a8b67ec53977b6</Application>
  <AppVersion>15.0000</AppVersion>
  <Words>279</Words>
  <Paragraphs>99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DAFnFx3psug</dc:identifier>
  <dc:language>zh-TW</dc:language>
  <cp:lastModifiedBy/>
  <dcterms:modified xsi:type="dcterms:W3CDTF">2023-07-30T12:48:59Z</dcterms:modified>
  <cp:revision>3</cp:revision>
  <dc:subject/>
  <dc:title>2023實驗教育論壇｜丁志仁：生成式AI對教育帶來的衝擊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自訂</vt:lpwstr>
  </property>
  <property fmtid="{D5CDD505-2E9C-101B-9397-08002B2CF9AE}" pid="3" name="Slides">
    <vt:i4>19</vt:i4>
  </property>
</Properties>
</file>